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7" r:id="rId11"/>
    <p:sldId id="269" r:id="rId12"/>
    <p:sldId id="270" r:id="rId13"/>
    <p:sldId id="272" r:id="rId14"/>
    <p:sldId id="273" r:id="rId15"/>
    <p:sldId id="284" r:id="rId16"/>
    <p:sldId id="285" r:id="rId17"/>
    <p:sldId id="286" r:id="rId18"/>
    <p:sldId id="287" r:id="rId19"/>
    <p:sldId id="288" r:id="rId20"/>
    <p:sldId id="280" r:id="rId21"/>
    <p:sldId id="290" r:id="rId22"/>
    <p:sldId id="291" r:id="rId23"/>
    <p:sldId id="292" r:id="rId24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B27F34-C613-4D18-A0D7-CD6BF3017EB6}">
          <p14:sldIdLst>
            <p14:sldId id="259"/>
          </p14:sldIdLst>
        </p14:section>
        <p14:section name="Introduction" id="{924FA854-0EFE-4B75-8AA9-D6EBC4FB4655}">
          <p14:sldIdLst>
            <p14:sldId id="260"/>
            <p14:sldId id="261"/>
            <p14:sldId id="262"/>
            <p14:sldId id="263"/>
            <p14:sldId id="264"/>
          </p14:sldIdLst>
        </p14:section>
        <p14:section name="EDA" id="{32EFFEF4-AA01-40D9-B35D-51FB961B28D1}">
          <p14:sldIdLst>
            <p14:sldId id="265"/>
            <p14:sldId id="266"/>
            <p14:sldId id="268"/>
            <p14:sldId id="267"/>
            <p14:sldId id="269"/>
            <p14:sldId id="270"/>
            <p14:sldId id="272"/>
          </p14:sldIdLst>
        </p14:section>
        <p14:section name="Modelling" id="{F1AC77EF-C35D-4F8D-89E6-85CF30005495}">
          <p14:sldIdLst>
            <p14:sldId id="273"/>
            <p14:sldId id="284"/>
            <p14:sldId id="285"/>
            <p14:sldId id="286"/>
            <p14:sldId id="287"/>
            <p14:sldId id="288"/>
            <p14:sldId id="280"/>
          </p14:sldIdLst>
        </p14:section>
        <p14:section name="Conclusions" id="{FFA90895-9D69-4393-B03C-ADF2B7E45F7B}">
          <p14:sldIdLst>
            <p14:sldId id="290"/>
            <p14:sldId id="291"/>
          </p14:sldIdLst>
        </p14:section>
        <p14:section name="End" id="{916140CE-701D-4F70-B0CA-8181060F1381}">
          <p14:sldIdLst>
            <p14:sldId id="29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9C92F1-1ADD-4CF9-A1A3-B4E8097C1D2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8AAF3C-ABE1-42D0-9349-9F44A84B9360}">
      <dgm:prSet/>
      <dgm:spPr/>
      <dgm:t>
        <a:bodyPr/>
        <a:lstStyle/>
        <a:p>
          <a:r>
            <a:rPr lang="en-GB"/>
            <a:t>The model was trained to predict borrower defaults. Evaluation metrics: </a:t>
          </a:r>
          <a:r>
            <a:rPr lang="en-GB" b="1"/>
            <a:t>accuracy</a:t>
          </a:r>
          <a:r>
            <a:rPr lang="en-GB"/>
            <a:t>, </a:t>
          </a:r>
          <a:r>
            <a:rPr lang="en-GB" b="1"/>
            <a:t>precision</a:t>
          </a:r>
          <a:r>
            <a:rPr lang="en-GB"/>
            <a:t>, </a:t>
          </a:r>
          <a:r>
            <a:rPr lang="en-GB" b="1"/>
            <a:t>recall</a:t>
          </a:r>
          <a:r>
            <a:rPr lang="en-GB"/>
            <a:t>, and </a:t>
          </a:r>
          <a:r>
            <a:rPr lang="en-GB" b="1"/>
            <a:t>F1-score</a:t>
          </a:r>
          <a:endParaRPr lang="en-US"/>
        </a:p>
      </dgm:t>
    </dgm:pt>
    <dgm:pt modelId="{ECDB5B9B-3FF1-4B09-8258-BD03B25721A6}" type="parTrans" cxnId="{75BA6497-8C4A-4B58-84A9-DD2E9FD55D9A}">
      <dgm:prSet/>
      <dgm:spPr/>
      <dgm:t>
        <a:bodyPr/>
        <a:lstStyle/>
        <a:p>
          <a:endParaRPr lang="en-US"/>
        </a:p>
      </dgm:t>
    </dgm:pt>
    <dgm:pt modelId="{547EDB62-7441-47B8-B41B-9457B512685E}" type="sibTrans" cxnId="{75BA6497-8C4A-4B58-84A9-DD2E9FD55D9A}">
      <dgm:prSet/>
      <dgm:spPr/>
      <dgm:t>
        <a:bodyPr/>
        <a:lstStyle/>
        <a:p>
          <a:endParaRPr lang="en-US"/>
        </a:p>
      </dgm:t>
    </dgm:pt>
    <dgm:pt modelId="{77AAA86E-C812-4A31-AA77-548D2CD5DBCD}">
      <dgm:prSet/>
      <dgm:spPr/>
      <dgm:t>
        <a:bodyPr/>
        <a:lstStyle/>
        <a:p>
          <a:r>
            <a:rPr lang="en-GB" dirty="0"/>
            <a:t>Focus was on maximizing </a:t>
          </a:r>
          <a:r>
            <a:rPr lang="en-GB" b="1" dirty="0"/>
            <a:t>recall</a:t>
          </a:r>
          <a:r>
            <a:rPr lang="en-GB" dirty="0"/>
            <a:t> to minimize false negatives (defaulters misclassified as non-defaulters)</a:t>
          </a:r>
          <a:endParaRPr lang="en-US" dirty="0"/>
        </a:p>
      </dgm:t>
    </dgm:pt>
    <dgm:pt modelId="{29F5288C-016B-40E6-ACBC-F5D5A6F620E2}" type="parTrans" cxnId="{536B3580-BD3E-4AFB-8B23-37A039F15E32}">
      <dgm:prSet/>
      <dgm:spPr/>
      <dgm:t>
        <a:bodyPr/>
        <a:lstStyle/>
        <a:p>
          <a:endParaRPr lang="en-US"/>
        </a:p>
      </dgm:t>
    </dgm:pt>
    <dgm:pt modelId="{4BF9F514-FEE0-4636-94CC-D648D3DC5713}" type="sibTrans" cxnId="{536B3580-BD3E-4AFB-8B23-37A039F15E32}">
      <dgm:prSet/>
      <dgm:spPr/>
      <dgm:t>
        <a:bodyPr/>
        <a:lstStyle/>
        <a:p>
          <a:endParaRPr lang="en-US"/>
        </a:p>
      </dgm:t>
    </dgm:pt>
    <dgm:pt modelId="{91600EF3-6D7E-4D11-AB8B-F7C74F605833}">
      <dgm:prSet/>
      <dgm:spPr/>
      <dgm:t>
        <a:bodyPr/>
        <a:lstStyle/>
        <a:p>
          <a:r>
            <a:rPr lang="en-GB" dirty="0"/>
            <a:t>The model achieved 81.1%, but it missed 75% of the actual defaulters (</a:t>
          </a:r>
          <a:r>
            <a:rPr lang="en-GB" b="1" dirty="0"/>
            <a:t>low recall of 25%).</a:t>
          </a:r>
          <a:endParaRPr lang="en-US" dirty="0"/>
        </a:p>
      </dgm:t>
    </dgm:pt>
    <dgm:pt modelId="{1D6BBB27-47D7-42A9-8794-696F510BC1CD}" type="parTrans" cxnId="{4145B3A6-237A-40F6-99F9-A60EC7ACAE60}">
      <dgm:prSet/>
      <dgm:spPr/>
      <dgm:t>
        <a:bodyPr/>
        <a:lstStyle/>
        <a:p>
          <a:endParaRPr lang="en-US"/>
        </a:p>
      </dgm:t>
    </dgm:pt>
    <dgm:pt modelId="{594AC86F-78B1-4891-BB92-3BCFFAD0B6CC}" type="sibTrans" cxnId="{4145B3A6-237A-40F6-99F9-A60EC7ACAE60}">
      <dgm:prSet/>
      <dgm:spPr/>
      <dgm:t>
        <a:bodyPr/>
        <a:lstStyle/>
        <a:p>
          <a:endParaRPr lang="en-US"/>
        </a:p>
      </dgm:t>
    </dgm:pt>
    <dgm:pt modelId="{2230793E-EB7A-45B5-B250-DA6C8E2E4112}">
      <dgm:prSet/>
      <dgm:spPr/>
      <dgm:t>
        <a:bodyPr/>
        <a:lstStyle/>
        <a:p>
          <a:r>
            <a:rPr lang="en-GB" dirty="0"/>
            <a:t>Precision for defaulters was 70%, meaning when predicted, the model is correct 70% of the time.</a:t>
          </a:r>
          <a:endParaRPr lang="en-US" dirty="0"/>
        </a:p>
      </dgm:t>
    </dgm:pt>
    <dgm:pt modelId="{EDD78AC1-835E-4F22-B25E-D4B6F4A3BD2A}" type="parTrans" cxnId="{F1E36AA3-ADD3-46BA-887B-774232448A04}">
      <dgm:prSet/>
      <dgm:spPr/>
      <dgm:t>
        <a:bodyPr/>
        <a:lstStyle/>
        <a:p>
          <a:endParaRPr lang="en-US"/>
        </a:p>
      </dgm:t>
    </dgm:pt>
    <dgm:pt modelId="{767360E0-0C11-4D85-9121-766FB569AD1E}" type="sibTrans" cxnId="{F1E36AA3-ADD3-46BA-887B-774232448A04}">
      <dgm:prSet/>
      <dgm:spPr/>
      <dgm:t>
        <a:bodyPr/>
        <a:lstStyle/>
        <a:p>
          <a:endParaRPr lang="en-US"/>
        </a:p>
      </dgm:t>
    </dgm:pt>
    <dgm:pt modelId="{00F5F073-DE7C-42D2-AD88-8EA424060920}">
      <dgm:prSet/>
      <dgm:spPr/>
      <dgm:t>
        <a:bodyPr/>
        <a:lstStyle/>
        <a:p>
          <a:r>
            <a:rPr lang="en-GB" b="1" dirty="0"/>
            <a:t>False negatives are significant, </a:t>
          </a:r>
          <a:r>
            <a:rPr lang="en-GB" dirty="0"/>
            <a:t>with 995 defaulters incorrectly classified as non-defaulters.</a:t>
          </a:r>
          <a:endParaRPr lang="en-US" dirty="0"/>
        </a:p>
      </dgm:t>
    </dgm:pt>
    <dgm:pt modelId="{B3E20C3C-2454-4374-B9EA-246C300758D5}" type="parTrans" cxnId="{23870FB5-ABFA-439E-8E2E-D00D5EAB7472}">
      <dgm:prSet/>
      <dgm:spPr/>
      <dgm:t>
        <a:bodyPr/>
        <a:lstStyle/>
        <a:p>
          <a:endParaRPr lang="en-US"/>
        </a:p>
      </dgm:t>
    </dgm:pt>
    <dgm:pt modelId="{357FC1CA-0BD1-42F9-AE62-EB0B19CBEE18}" type="sibTrans" cxnId="{23870FB5-ABFA-439E-8E2E-D00D5EAB7472}">
      <dgm:prSet/>
      <dgm:spPr/>
      <dgm:t>
        <a:bodyPr/>
        <a:lstStyle/>
        <a:p>
          <a:endParaRPr lang="en-US"/>
        </a:p>
      </dgm:t>
    </dgm:pt>
    <dgm:pt modelId="{BE2B8E11-FE58-48A6-AF87-325765210727}">
      <dgm:prSet/>
      <dgm:spPr/>
      <dgm:t>
        <a:bodyPr/>
        <a:lstStyle/>
        <a:p>
          <a:r>
            <a:rPr lang="en-GB"/>
            <a:t>Given the low recall, we added </a:t>
          </a:r>
          <a:r>
            <a:rPr lang="en-GB" b="1"/>
            <a:t>class weights</a:t>
          </a:r>
          <a:r>
            <a:rPr lang="en-GB"/>
            <a:t> to the model to help better detect and prioritize defaulter</a:t>
          </a:r>
          <a:endParaRPr lang="en-US"/>
        </a:p>
      </dgm:t>
    </dgm:pt>
    <dgm:pt modelId="{17D23F0F-FAC1-4B8E-8202-5D7D50D55F44}" type="parTrans" cxnId="{B58E247D-0316-42FE-943F-A806FAAB373A}">
      <dgm:prSet/>
      <dgm:spPr/>
      <dgm:t>
        <a:bodyPr/>
        <a:lstStyle/>
        <a:p>
          <a:endParaRPr lang="en-US"/>
        </a:p>
      </dgm:t>
    </dgm:pt>
    <dgm:pt modelId="{6D11C1BA-A22A-4F75-888C-77106D7F40AD}" type="sibTrans" cxnId="{B58E247D-0316-42FE-943F-A806FAAB373A}">
      <dgm:prSet/>
      <dgm:spPr/>
      <dgm:t>
        <a:bodyPr/>
        <a:lstStyle/>
        <a:p>
          <a:endParaRPr lang="en-US"/>
        </a:p>
      </dgm:t>
    </dgm:pt>
    <dgm:pt modelId="{9E35FFEE-3A2F-4122-A6E2-F135464ECD66}" type="pres">
      <dgm:prSet presAssocID="{809C92F1-1ADD-4CF9-A1A3-B4E8097C1D24}" presName="linear" presStyleCnt="0">
        <dgm:presLayoutVars>
          <dgm:animLvl val="lvl"/>
          <dgm:resizeHandles val="exact"/>
        </dgm:presLayoutVars>
      </dgm:prSet>
      <dgm:spPr/>
    </dgm:pt>
    <dgm:pt modelId="{96D99E83-953C-4A73-A35A-B4509062FD66}" type="pres">
      <dgm:prSet presAssocID="{418AAF3C-ABE1-42D0-9349-9F44A84B936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DA5C1E7C-7C14-420B-A2D2-D68EF78DF726}" type="pres">
      <dgm:prSet presAssocID="{547EDB62-7441-47B8-B41B-9457B512685E}" presName="spacer" presStyleCnt="0"/>
      <dgm:spPr/>
    </dgm:pt>
    <dgm:pt modelId="{5B930E7B-4F12-4E1E-8330-AA158C0A3C46}" type="pres">
      <dgm:prSet presAssocID="{77AAA86E-C812-4A31-AA77-548D2CD5DBCD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698329-8084-4711-9BCE-D7B8D5C98D52}" type="pres">
      <dgm:prSet presAssocID="{4BF9F514-FEE0-4636-94CC-D648D3DC5713}" presName="spacer" presStyleCnt="0"/>
      <dgm:spPr/>
    </dgm:pt>
    <dgm:pt modelId="{BDA5F353-B80C-4E4B-A637-766502E436F3}" type="pres">
      <dgm:prSet presAssocID="{91600EF3-6D7E-4D11-AB8B-F7C74F605833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A7F9312-73E2-41D6-AEEE-397BDC3A7D35}" type="pres">
      <dgm:prSet presAssocID="{594AC86F-78B1-4891-BB92-3BCFFAD0B6CC}" presName="spacer" presStyleCnt="0"/>
      <dgm:spPr/>
    </dgm:pt>
    <dgm:pt modelId="{EC0725C8-6003-432D-842B-CCE4D45A76DD}" type="pres">
      <dgm:prSet presAssocID="{2230793E-EB7A-45B5-B250-DA6C8E2E411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439E1609-B748-4263-AD68-4703097D8365}" type="pres">
      <dgm:prSet presAssocID="{767360E0-0C11-4D85-9121-766FB569AD1E}" presName="spacer" presStyleCnt="0"/>
      <dgm:spPr/>
    </dgm:pt>
    <dgm:pt modelId="{8D33470C-BEF5-432B-8984-91AB221F4A78}" type="pres">
      <dgm:prSet presAssocID="{00F5F073-DE7C-42D2-AD88-8EA424060920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8F7C2357-B071-4C79-9751-09180B30985F}" type="pres">
      <dgm:prSet presAssocID="{357FC1CA-0BD1-42F9-AE62-EB0B19CBEE18}" presName="spacer" presStyleCnt="0"/>
      <dgm:spPr/>
    </dgm:pt>
    <dgm:pt modelId="{70F9CCF1-AB8D-49C4-99E1-266A02EFCF0F}" type="pres">
      <dgm:prSet presAssocID="{BE2B8E11-FE58-48A6-AF87-325765210727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8A1E950A-74AA-47E5-953B-CAA27FAC0D12}" type="presOf" srcId="{91600EF3-6D7E-4D11-AB8B-F7C74F605833}" destId="{BDA5F353-B80C-4E4B-A637-766502E436F3}" srcOrd="0" destOrd="0" presId="urn:microsoft.com/office/officeart/2005/8/layout/vList2"/>
    <dgm:cxn modelId="{EC85AB1B-CAD5-4A34-8CFB-E97875A28D5C}" type="presOf" srcId="{2230793E-EB7A-45B5-B250-DA6C8E2E4112}" destId="{EC0725C8-6003-432D-842B-CCE4D45A76DD}" srcOrd="0" destOrd="0" presId="urn:microsoft.com/office/officeart/2005/8/layout/vList2"/>
    <dgm:cxn modelId="{401FFC40-7721-40E7-AA61-2AF525F594A9}" type="presOf" srcId="{BE2B8E11-FE58-48A6-AF87-325765210727}" destId="{70F9CCF1-AB8D-49C4-99E1-266A02EFCF0F}" srcOrd="0" destOrd="0" presId="urn:microsoft.com/office/officeart/2005/8/layout/vList2"/>
    <dgm:cxn modelId="{1EBBCD67-5DFE-4D2B-89EE-C0008993D700}" type="presOf" srcId="{00F5F073-DE7C-42D2-AD88-8EA424060920}" destId="{8D33470C-BEF5-432B-8984-91AB221F4A78}" srcOrd="0" destOrd="0" presId="urn:microsoft.com/office/officeart/2005/8/layout/vList2"/>
    <dgm:cxn modelId="{CD86BF56-0895-446F-A378-23B16CA1F2F0}" type="presOf" srcId="{809C92F1-1ADD-4CF9-A1A3-B4E8097C1D24}" destId="{9E35FFEE-3A2F-4122-A6E2-F135464ECD66}" srcOrd="0" destOrd="0" presId="urn:microsoft.com/office/officeart/2005/8/layout/vList2"/>
    <dgm:cxn modelId="{B58E247D-0316-42FE-943F-A806FAAB373A}" srcId="{809C92F1-1ADD-4CF9-A1A3-B4E8097C1D24}" destId="{BE2B8E11-FE58-48A6-AF87-325765210727}" srcOrd="5" destOrd="0" parTransId="{17D23F0F-FAC1-4B8E-8202-5D7D50D55F44}" sibTransId="{6D11C1BA-A22A-4F75-888C-77106D7F40AD}"/>
    <dgm:cxn modelId="{536B3580-BD3E-4AFB-8B23-37A039F15E32}" srcId="{809C92F1-1ADD-4CF9-A1A3-B4E8097C1D24}" destId="{77AAA86E-C812-4A31-AA77-548D2CD5DBCD}" srcOrd="1" destOrd="0" parTransId="{29F5288C-016B-40E6-ACBC-F5D5A6F620E2}" sibTransId="{4BF9F514-FEE0-4636-94CC-D648D3DC5713}"/>
    <dgm:cxn modelId="{75BA6497-8C4A-4B58-84A9-DD2E9FD55D9A}" srcId="{809C92F1-1ADD-4CF9-A1A3-B4E8097C1D24}" destId="{418AAF3C-ABE1-42D0-9349-9F44A84B9360}" srcOrd="0" destOrd="0" parTransId="{ECDB5B9B-3FF1-4B09-8258-BD03B25721A6}" sibTransId="{547EDB62-7441-47B8-B41B-9457B512685E}"/>
    <dgm:cxn modelId="{F1E36AA3-ADD3-46BA-887B-774232448A04}" srcId="{809C92F1-1ADD-4CF9-A1A3-B4E8097C1D24}" destId="{2230793E-EB7A-45B5-B250-DA6C8E2E4112}" srcOrd="3" destOrd="0" parTransId="{EDD78AC1-835E-4F22-B25E-D4B6F4A3BD2A}" sibTransId="{767360E0-0C11-4D85-9121-766FB569AD1E}"/>
    <dgm:cxn modelId="{4145B3A6-237A-40F6-99F9-A60EC7ACAE60}" srcId="{809C92F1-1ADD-4CF9-A1A3-B4E8097C1D24}" destId="{91600EF3-6D7E-4D11-AB8B-F7C74F605833}" srcOrd="2" destOrd="0" parTransId="{1D6BBB27-47D7-42A9-8794-696F510BC1CD}" sibTransId="{594AC86F-78B1-4891-BB92-3BCFFAD0B6CC}"/>
    <dgm:cxn modelId="{23870FB5-ABFA-439E-8E2E-D00D5EAB7472}" srcId="{809C92F1-1ADD-4CF9-A1A3-B4E8097C1D24}" destId="{00F5F073-DE7C-42D2-AD88-8EA424060920}" srcOrd="4" destOrd="0" parTransId="{B3E20C3C-2454-4374-B9EA-246C300758D5}" sibTransId="{357FC1CA-0BD1-42F9-AE62-EB0B19CBEE18}"/>
    <dgm:cxn modelId="{220901E7-C735-40B4-9E10-5079F2C8B3A0}" type="presOf" srcId="{77AAA86E-C812-4A31-AA77-548D2CD5DBCD}" destId="{5B930E7B-4F12-4E1E-8330-AA158C0A3C46}" srcOrd="0" destOrd="0" presId="urn:microsoft.com/office/officeart/2005/8/layout/vList2"/>
    <dgm:cxn modelId="{CFDE51F2-78E7-4C41-8190-EE31E3E289DC}" type="presOf" srcId="{418AAF3C-ABE1-42D0-9349-9F44A84B9360}" destId="{96D99E83-953C-4A73-A35A-B4509062FD66}" srcOrd="0" destOrd="0" presId="urn:microsoft.com/office/officeart/2005/8/layout/vList2"/>
    <dgm:cxn modelId="{1F731DA2-7901-4B4C-80DB-DE3C70D1907B}" type="presParOf" srcId="{9E35FFEE-3A2F-4122-A6E2-F135464ECD66}" destId="{96D99E83-953C-4A73-A35A-B4509062FD66}" srcOrd="0" destOrd="0" presId="urn:microsoft.com/office/officeart/2005/8/layout/vList2"/>
    <dgm:cxn modelId="{A275D92C-7E0F-4ADB-9959-280C25DD72C2}" type="presParOf" srcId="{9E35FFEE-3A2F-4122-A6E2-F135464ECD66}" destId="{DA5C1E7C-7C14-420B-A2D2-D68EF78DF726}" srcOrd="1" destOrd="0" presId="urn:microsoft.com/office/officeart/2005/8/layout/vList2"/>
    <dgm:cxn modelId="{0293F1A5-7A57-4FC6-8615-F4BC9F193B77}" type="presParOf" srcId="{9E35FFEE-3A2F-4122-A6E2-F135464ECD66}" destId="{5B930E7B-4F12-4E1E-8330-AA158C0A3C46}" srcOrd="2" destOrd="0" presId="urn:microsoft.com/office/officeart/2005/8/layout/vList2"/>
    <dgm:cxn modelId="{47A31EC5-4D7F-40CD-AB36-6E05C4AAD944}" type="presParOf" srcId="{9E35FFEE-3A2F-4122-A6E2-F135464ECD66}" destId="{24698329-8084-4711-9BCE-D7B8D5C98D52}" srcOrd="3" destOrd="0" presId="urn:microsoft.com/office/officeart/2005/8/layout/vList2"/>
    <dgm:cxn modelId="{ECBD40EF-1481-410F-859B-635B1AE09050}" type="presParOf" srcId="{9E35FFEE-3A2F-4122-A6E2-F135464ECD66}" destId="{BDA5F353-B80C-4E4B-A637-766502E436F3}" srcOrd="4" destOrd="0" presId="urn:microsoft.com/office/officeart/2005/8/layout/vList2"/>
    <dgm:cxn modelId="{54D6319F-D2B0-4351-8C3E-EF4C568DA81A}" type="presParOf" srcId="{9E35FFEE-3A2F-4122-A6E2-F135464ECD66}" destId="{6A7F9312-73E2-41D6-AEEE-397BDC3A7D35}" srcOrd="5" destOrd="0" presId="urn:microsoft.com/office/officeart/2005/8/layout/vList2"/>
    <dgm:cxn modelId="{B7259986-C2DB-411D-84AB-4606923E9228}" type="presParOf" srcId="{9E35FFEE-3A2F-4122-A6E2-F135464ECD66}" destId="{EC0725C8-6003-432D-842B-CCE4D45A76DD}" srcOrd="6" destOrd="0" presId="urn:microsoft.com/office/officeart/2005/8/layout/vList2"/>
    <dgm:cxn modelId="{FF496F74-EEC4-4DC1-B504-B3BB13DC591E}" type="presParOf" srcId="{9E35FFEE-3A2F-4122-A6E2-F135464ECD66}" destId="{439E1609-B748-4263-AD68-4703097D8365}" srcOrd="7" destOrd="0" presId="urn:microsoft.com/office/officeart/2005/8/layout/vList2"/>
    <dgm:cxn modelId="{11EBC800-31AF-41C1-B949-611BFC58EB40}" type="presParOf" srcId="{9E35FFEE-3A2F-4122-A6E2-F135464ECD66}" destId="{8D33470C-BEF5-432B-8984-91AB221F4A78}" srcOrd="8" destOrd="0" presId="urn:microsoft.com/office/officeart/2005/8/layout/vList2"/>
    <dgm:cxn modelId="{58E41208-665F-43D2-95C7-A32397AD22A3}" type="presParOf" srcId="{9E35FFEE-3A2F-4122-A6E2-F135464ECD66}" destId="{8F7C2357-B071-4C79-9751-09180B30985F}" srcOrd="9" destOrd="0" presId="urn:microsoft.com/office/officeart/2005/8/layout/vList2"/>
    <dgm:cxn modelId="{BF735A1D-56E3-4C27-8764-7127734D1ABF}" type="presParOf" srcId="{9E35FFEE-3A2F-4122-A6E2-F135464ECD66}" destId="{70F9CCF1-AB8D-49C4-99E1-266A02EFCF0F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B7151-8489-40C0-BE25-CD35AD4A0B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9BEFBC-B1C3-4A91-987B-7A15DF16166B}">
      <dgm:prSet/>
      <dgm:spPr/>
      <dgm:t>
        <a:bodyPr/>
        <a:lstStyle/>
        <a:p>
          <a:r>
            <a:rPr lang="en-GB" dirty="0"/>
            <a:t>The model was trained with </a:t>
          </a:r>
          <a:r>
            <a:rPr lang="en-GB" b="1" dirty="0"/>
            <a:t>class weights </a:t>
          </a:r>
          <a:r>
            <a:rPr lang="en-GB" dirty="0"/>
            <a:t>to handle class imbalance, focusing on improving recall for defaulters, which increased from 25% to 63%.</a:t>
          </a:r>
          <a:endParaRPr lang="en-US" dirty="0"/>
        </a:p>
      </dgm:t>
    </dgm:pt>
    <dgm:pt modelId="{6A72FE5E-3993-495D-B459-2FF63FE1684F}" type="parTrans" cxnId="{A2461047-612B-40ED-9159-09F6BAAD3AAE}">
      <dgm:prSet/>
      <dgm:spPr/>
      <dgm:t>
        <a:bodyPr/>
        <a:lstStyle/>
        <a:p>
          <a:endParaRPr lang="en-US"/>
        </a:p>
      </dgm:t>
    </dgm:pt>
    <dgm:pt modelId="{37FD3099-EBDA-4A11-87AE-73FCBFBD35A8}" type="sibTrans" cxnId="{A2461047-612B-40ED-9159-09F6BAAD3AAE}">
      <dgm:prSet/>
      <dgm:spPr/>
      <dgm:t>
        <a:bodyPr/>
        <a:lstStyle/>
        <a:p>
          <a:endParaRPr lang="en-US"/>
        </a:p>
      </dgm:t>
    </dgm:pt>
    <dgm:pt modelId="{D9D16521-7730-4E99-8405-10C45BB171F5}">
      <dgm:prSet/>
      <dgm:spPr/>
      <dgm:t>
        <a:bodyPr/>
        <a:lstStyle/>
        <a:p>
          <a:r>
            <a:rPr lang="en-GB" dirty="0"/>
            <a:t>It correctly identified 831 out of 1,327 defaulters, cutting </a:t>
          </a:r>
          <a:r>
            <a:rPr lang="en-GB" b="1" dirty="0"/>
            <a:t> false negatives nearly by half </a:t>
          </a:r>
          <a:r>
            <a:rPr lang="en-GB" dirty="0"/>
            <a:t>(from 995 to 496)</a:t>
          </a:r>
          <a:endParaRPr lang="en-US" dirty="0"/>
        </a:p>
      </dgm:t>
    </dgm:pt>
    <dgm:pt modelId="{9A436F22-9C22-4694-9E67-625156AB3BFA}" type="parTrans" cxnId="{1EC597E0-7057-4E80-AE10-7F5ADD56182D}">
      <dgm:prSet/>
      <dgm:spPr/>
      <dgm:t>
        <a:bodyPr/>
        <a:lstStyle/>
        <a:p>
          <a:endParaRPr lang="en-US"/>
        </a:p>
      </dgm:t>
    </dgm:pt>
    <dgm:pt modelId="{5AFF06D1-D4A1-4CEA-A76B-185F63B3A63C}" type="sibTrans" cxnId="{1EC597E0-7057-4E80-AE10-7F5ADD56182D}">
      <dgm:prSet/>
      <dgm:spPr/>
      <dgm:t>
        <a:bodyPr/>
        <a:lstStyle/>
        <a:p>
          <a:endParaRPr lang="en-US"/>
        </a:p>
      </dgm:t>
    </dgm:pt>
    <dgm:pt modelId="{851722B8-BE0B-4791-8AC5-30BD9700D779}">
      <dgm:prSet/>
      <dgm:spPr/>
      <dgm:t>
        <a:bodyPr/>
        <a:lstStyle/>
        <a:p>
          <a:r>
            <a:rPr lang="en-GB" dirty="0"/>
            <a:t>Accuracy decreased from 81% in the baseline model to 7%; expected when prioritizing the minority class.</a:t>
          </a:r>
          <a:endParaRPr lang="en-US" dirty="0"/>
        </a:p>
      </dgm:t>
    </dgm:pt>
    <dgm:pt modelId="{DECF6C32-5F4A-4594-BD47-274935E9AA71}" type="parTrans" cxnId="{7822C39E-BEA2-46F8-BAE1-447325DAC64E}">
      <dgm:prSet/>
      <dgm:spPr/>
      <dgm:t>
        <a:bodyPr/>
        <a:lstStyle/>
        <a:p>
          <a:endParaRPr lang="en-US"/>
        </a:p>
      </dgm:t>
    </dgm:pt>
    <dgm:pt modelId="{575BA3F5-43A3-4866-909D-A4094A406CFB}" type="sibTrans" cxnId="{7822C39E-BEA2-46F8-BAE1-447325DAC64E}">
      <dgm:prSet/>
      <dgm:spPr/>
      <dgm:t>
        <a:bodyPr/>
        <a:lstStyle/>
        <a:p>
          <a:endParaRPr lang="en-US"/>
        </a:p>
      </dgm:t>
    </dgm:pt>
    <dgm:pt modelId="{C330B29F-D1E3-4AD2-B178-3D73FBE60550}">
      <dgm:prSet/>
      <dgm:spPr/>
      <dgm:t>
        <a:bodyPr/>
        <a:lstStyle/>
        <a:p>
          <a:r>
            <a:rPr lang="en-GB"/>
            <a:t>Reducing missed defaulters is more important than maximizing overall accuracy.</a:t>
          </a:r>
          <a:endParaRPr lang="en-US"/>
        </a:p>
      </dgm:t>
    </dgm:pt>
    <dgm:pt modelId="{145137EB-69B9-468C-BB1B-DB0DE786B6B7}" type="parTrans" cxnId="{E63C13B2-3D05-4344-A834-138C1A4CE162}">
      <dgm:prSet/>
      <dgm:spPr/>
      <dgm:t>
        <a:bodyPr/>
        <a:lstStyle/>
        <a:p>
          <a:endParaRPr lang="en-US"/>
        </a:p>
      </dgm:t>
    </dgm:pt>
    <dgm:pt modelId="{AC05A28F-11F3-4279-9CF5-BFF8F9E072F9}" type="sibTrans" cxnId="{E63C13B2-3D05-4344-A834-138C1A4CE162}">
      <dgm:prSet/>
      <dgm:spPr/>
      <dgm:t>
        <a:bodyPr/>
        <a:lstStyle/>
        <a:p>
          <a:endParaRPr lang="en-US"/>
        </a:p>
      </dgm:t>
    </dgm:pt>
    <dgm:pt modelId="{DF773BE3-2E9D-4E00-B90D-1CACD708EC87}">
      <dgm:prSet/>
      <dgm:spPr/>
      <dgm:t>
        <a:bodyPr/>
        <a:lstStyle/>
        <a:p>
          <a:r>
            <a:rPr lang="en-GB"/>
            <a:t>This model </a:t>
          </a:r>
          <a:r>
            <a:rPr lang="en-GB" b="1"/>
            <a:t>outperformed</a:t>
          </a:r>
          <a:r>
            <a:rPr lang="en-GB"/>
            <a:t> the baseline model.</a:t>
          </a:r>
          <a:endParaRPr lang="en-US"/>
        </a:p>
      </dgm:t>
    </dgm:pt>
    <dgm:pt modelId="{42ECF8F7-4805-43B6-BBBE-E84C6719558C}" type="parTrans" cxnId="{BB95F4FA-143C-4CFC-AA4E-84641F8C8FCD}">
      <dgm:prSet/>
      <dgm:spPr/>
      <dgm:t>
        <a:bodyPr/>
        <a:lstStyle/>
        <a:p>
          <a:endParaRPr lang="en-US"/>
        </a:p>
      </dgm:t>
    </dgm:pt>
    <dgm:pt modelId="{0D3CF70A-290D-4C32-8A47-157DAA2D3EF2}" type="sibTrans" cxnId="{BB95F4FA-143C-4CFC-AA4E-84641F8C8FCD}">
      <dgm:prSet/>
      <dgm:spPr/>
      <dgm:t>
        <a:bodyPr/>
        <a:lstStyle/>
        <a:p>
          <a:endParaRPr lang="en-US"/>
        </a:p>
      </dgm:t>
    </dgm:pt>
    <dgm:pt modelId="{C71DEB21-1ABA-4B03-A90A-C5FCA01F36DD}">
      <dgm:prSet/>
      <dgm:spPr/>
      <dgm:t>
        <a:bodyPr/>
        <a:lstStyle/>
        <a:p>
          <a:r>
            <a:rPr lang="en-GB"/>
            <a:t>We then did </a:t>
          </a:r>
          <a:r>
            <a:rPr lang="en-GB" b="1"/>
            <a:t>decision tree model </a:t>
          </a:r>
          <a:r>
            <a:rPr lang="en-GB"/>
            <a:t>to capture non-linear relationships, complex feature interactions and further improve recall for defaulters.</a:t>
          </a:r>
          <a:endParaRPr lang="en-US"/>
        </a:p>
      </dgm:t>
    </dgm:pt>
    <dgm:pt modelId="{D3D97F3A-DCD6-422C-A2B6-2940B820B17E}" type="parTrans" cxnId="{4CFEFDF2-D25E-41FB-A401-291E0D58EA18}">
      <dgm:prSet/>
      <dgm:spPr/>
      <dgm:t>
        <a:bodyPr/>
        <a:lstStyle/>
        <a:p>
          <a:endParaRPr lang="en-US"/>
        </a:p>
      </dgm:t>
    </dgm:pt>
    <dgm:pt modelId="{E86B9657-003D-4099-B5DD-EA9DDBB91E04}" type="sibTrans" cxnId="{4CFEFDF2-D25E-41FB-A401-291E0D58EA18}">
      <dgm:prSet/>
      <dgm:spPr/>
      <dgm:t>
        <a:bodyPr/>
        <a:lstStyle/>
        <a:p>
          <a:endParaRPr lang="en-US"/>
        </a:p>
      </dgm:t>
    </dgm:pt>
    <dgm:pt modelId="{8AFACC45-F2E8-4203-A743-C602D44BA9EF}" type="pres">
      <dgm:prSet presAssocID="{ECCB7151-8489-40C0-BE25-CD35AD4A0B07}" presName="linear" presStyleCnt="0">
        <dgm:presLayoutVars>
          <dgm:animLvl val="lvl"/>
          <dgm:resizeHandles val="exact"/>
        </dgm:presLayoutVars>
      </dgm:prSet>
      <dgm:spPr/>
    </dgm:pt>
    <dgm:pt modelId="{4448433C-FFE2-4A41-99FE-CCF9AA975A59}" type="pres">
      <dgm:prSet presAssocID="{6B9BEFBC-B1C3-4A91-987B-7A15DF16166B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1DB9AA3F-8730-499A-8551-EFE13C700636}" type="pres">
      <dgm:prSet presAssocID="{37FD3099-EBDA-4A11-87AE-73FCBFBD35A8}" presName="spacer" presStyleCnt="0"/>
      <dgm:spPr/>
    </dgm:pt>
    <dgm:pt modelId="{56FC7041-C01D-4585-B943-D669A9881DDD}" type="pres">
      <dgm:prSet presAssocID="{D9D16521-7730-4E99-8405-10C45BB171F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A012111-B768-4CF6-8F89-09D5145B16BE}" type="pres">
      <dgm:prSet presAssocID="{5AFF06D1-D4A1-4CEA-A76B-185F63B3A63C}" presName="spacer" presStyleCnt="0"/>
      <dgm:spPr/>
    </dgm:pt>
    <dgm:pt modelId="{B7484FB1-A4B9-433C-98A9-41F2410F61C8}" type="pres">
      <dgm:prSet presAssocID="{851722B8-BE0B-4791-8AC5-30BD9700D77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B7FD4B8A-CB06-462E-9CF3-F7602EC02F2C}" type="pres">
      <dgm:prSet presAssocID="{575BA3F5-43A3-4866-909D-A4094A406CFB}" presName="spacer" presStyleCnt="0"/>
      <dgm:spPr/>
    </dgm:pt>
    <dgm:pt modelId="{78F2F36C-0386-4DEC-B258-38A587EB8DD2}" type="pres">
      <dgm:prSet presAssocID="{C330B29F-D1E3-4AD2-B178-3D73FBE6055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4BC450B-3EBA-4C7D-8017-D10D2DC39020}" type="pres">
      <dgm:prSet presAssocID="{AC05A28F-11F3-4279-9CF5-BFF8F9E072F9}" presName="spacer" presStyleCnt="0"/>
      <dgm:spPr/>
    </dgm:pt>
    <dgm:pt modelId="{4E46BC77-D845-4DE7-A100-A3F9390F29CA}" type="pres">
      <dgm:prSet presAssocID="{DF773BE3-2E9D-4E00-B90D-1CACD708EC87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239A0B37-3EC2-4DE2-B6AE-3EB10C375B1D}" type="pres">
      <dgm:prSet presAssocID="{0D3CF70A-290D-4C32-8A47-157DAA2D3EF2}" presName="spacer" presStyleCnt="0"/>
      <dgm:spPr/>
    </dgm:pt>
    <dgm:pt modelId="{8D8BBD94-DD3A-4A1A-A530-E6E924BE0D42}" type="pres">
      <dgm:prSet presAssocID="{C71DEB21-1ABA-4B03-A90A-C5FCA01F36DD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0DC9B039-2B5E-4027-9CD6-3191B72DFFBE}" type="presOf" srcId="{ECCB7151-8489-40C0-BE25-CD35AD4A0B07}" destId="{8AFACC45-F2E8-4203-A743-C602D44BA9EF}" srcOrd="0" destOrd="0" presId="urn:microsoft.com/office/officeart/2005/8/layout/vList2"/>
    <dgm:cxn modelId="{2364BC3C-33E5-449E-9F33-7ED7D0EBEE9D}" type="presOf" srcId="{DF773BE3-2E9D-4E00-B90D-1CACD708EC87}" destId="{4E46BC77-D845-4DE7-A100-A3F9390F29CA}" srcOrd="0" destOrd="0" presId="urn:microsoft.com/office/officeart/2005/8/layout/vList2"/>
    <dgm:cxn modelId="{A2461047-612B-40ED-9159-09F6BAAD3AAE}" srcId="{ECCB7151-8489-40C0-BE25-CD35AD4A0B07}" destId="{6B9BEFBC-B1C3-4A91-987B-7A15DF16166B}" srcOrd="0" destOrd="0" parTransId="{6A72FE5E-3993-495D-B459-2FF63FE1684F}" sibTransId="{37FD3099-EBDA-4A11-87AE-73FCBFBD35A8}"/>
    <dgm:cxn modelId="{7822C39E-BEA2-46F8-BAE1-447325DAC64E}" srcId="{ECCB7151-8489-40C0-BE25-CD35AD4A0B07}" destId="{851722B8-BE0B-4791-8AC5-30BD9700D779}" srcOrd="2" destOrd="0" parTransId="{DECF6C32-5F4A-4594-BD47-274935E9AA71}" sibTransId="{575BA3F5-43A3-4866-909D-A4094A406CFB}"/>
    <dgm:cxn modelId="{DCDFC4A9-1862-45A4-930C-B6756703B1ED}" type="presOf" srcId="{851722B8-BE0B-4791-8AC5-30BD9700D779}" destId="{B7484FB1-A4B9-433C-98A9-41F2410F61C8}" srcOrd="0" destOrd="0" presId="urn:microsoft.com/office/officeart/2005/8/layout/vList2"/>
    <dgm:cxn modelId="{E63C13B2-3D05-4344-A834-138C1A4CE162}" srcId="{ECCB7151-8489-40C0-BE25-CD35AD4A0B07}" destId="{C330B29F-D1E3-4AD2-B178-3D73FBE60550}" srcOrd="3" destOrd="0" parTransId="{145137EB-69B9-468C-BB1B-DB0DE786B6B7}" sibTransId="{AC05A28F-11F3-4279-9CF5-BFF8F9E072F9}"/>
    <dgm:cxn modelId="{9B293DBB-3B0E-4198-938B-F0DFF0811790}" type="presOf" srcId="{6B9BEFBC-B1C3-4A91-987B-7A15DF16166B}" destId="{4448433C-FFE2-4A41-99FE-CCF9AA975A59}" srcOrd="0" destOrd="0" presId="urn:microsoft.com/office/officeart/2005/8/layout/vList2"/>
    <dgm:cxn modelId="{D3A481C5-8E09-4270-92E6-FD4C714BDE94}" type="presOf" srcId="{C71DEB21-1ABA-4B03-A90A-C5FCA01F36DD}" destId="{8D8BBD94-DD3A-4A1A-A530-E6E924BE0D42}" srcOrd="0" destOrd="0" presId="urn:microsoft.com/office/officeart/2005/8/layout/vList2"/>
    <dgm:cxn modelId="{0F077EDC-4DDB-4DD2-8712-5F744DD80FBC}" type="presOf" srcId="{D9D16521-7730-4E99-8405-10C45BB171F5}" destId="{56FC7041-C01D-4585-B943-D669A9881DDD}" srcOrd="0" destOrd="0" presId="urn:microsoft.com/office/officeart/2005/8/layout/vList2"/>
    <dgm:cxn modelId="{1EC597E0-7057-4E80-AE10-7F5ADD56182D}" srcId="{ECCB7151-8489-40C0-BE25-CD35AD4A0B07}" destId="{D9D16521-7730-4E99-8405-10C45BB171F5}" srcOrd="1" destOrd="0" parTransId="{9A436F22-9C22-4694-9E67-625156AB3BFA}" sibTransId="{5AFF06D1-D4A1-4CEA-A76B-185F63B3A63C}"/>
    <dgm:cxn modelId="{4CFEFDF2-D25E-41FB-A401-291E0D58EA18}" srcId="{ECCB7151-8489-40C0-BE25-CD35AD4A0B07}" destId="{C71DEB21-1ABA-4B03-A90A-C5FCA01F36DD}" srcOrd="5" destOrd="0" parTransId="{D3D97F3A-DCD6-422C-A2B6-2940B820B17E}" sibTransId="{E86B9657-003D-4099-B5DD-EA9DDBB91E04}"/>
    <dgm:cxn modelId="{915B01F9-598D-4F49-9FC6-7C2EA788963B}" type="presOf" srcId="{C330B29F-D1E3-4AD2-B178-3D73FBE60550}" destId="{78F2F36C-0386-4DEC-B258-38A587EB8DD2}" srcOrd="0" destOrd="0" presId="urn:microsoft.com/office/officeart/2005/8/layout/vList2"/>
    <dgm:cxn modelId="{BB95F4FA-143C-4CFC-AA4E-84641F8C8FCD}" srcId="{ECCB7151-8489-40C0-BE25-CD35AD4A0B07}" destId="{DF773BE3-2E9D-4E00-B90D-1CACD708EC87}" srcOrd="4" destOrd="0" parTransId="{42ECF8F7-4805-43B6-BBBE-E84C6719558C}" sibTransId="{0D3CF70A-290D-4C32-8A47-157DAA2D3EF2}"/>
    <dgm:cxn modelId="{EB62FA32-695A-4617-9FE2-031775CC4699}" type="presParOf" srcId="{8AFACC45-F2E8-4203-A743-C602D44BA9EF}" destId="{4448433C-FFE2-4A41-99FE-CCF9AA975A59}" srcOrd="0" destOrd="0" presId="urn:microsoft.com/office/officeart/2005/8/layout/vList2"/>
    <dgm:cxn modelId="{9FE91684-FA14-474E-BC4C-CF75C719F9FF}" type="presParOf" srcId="{8AFACC45-F2E8-4203-A743-C602D44BA9EF}" destId="{1DB9AA3F-8730-499A-8551-EFE13C700636}" srcOrd="1" destOrd="0" presId="urn:microsoft.com/office/officeart/2005/8/layout/vList2"/>
    <dgm:cxn modelId="{AB94F345-AF29-47DC-B6D4-51EA0FDF98DB}" type="presParOf" srcId="{8AFACC45-F2E8-4203-A743-C602D44BA9EF}" destId="{56FC7041-C01D-4585-B943-D669A9881DDD}" srcOrd="2" destOrd="0" presId="urn:microsoft.com/office/officeart/2005/8/layout/vList2"/>
    <dgm:cxn modelId="{932602E5-94FF-4B56-B816-40458E7388A6}" type="presParOf" srcId="{8AFACC45-F2E8-4203-A743-C602D44BA9EF}" destId="{1A012111-B768-4CF6-8F89-09D5145B16BE}" srcOrd="3" destOrd="0" presId="urn:microsoft.com/office/officeart/2005/8/layout/vList2"/>
    <dgm:cxn modelId="{5450CF66-CF25-456B-B8BC-ABAD17A8FC1F}" type="presParOf" srcId="{8AFACC45-F2E8-4203-A743-C602D44BA9EF}" destId="{B7484FB1-A4B9-433C-98A9-41F2410F61C8}" srcOrd="4" destOrd="0" presId="urn:microsoft.com/office/officeart/2005/8/layout/vList2"/>
    <dgm:cxn modelId="{ED36154F-594A-435E-AB56-792E47F08F09}" type="presParOf" srcId="{8AFACC45-F2E8-4203-A743-C602D44BA9EF}" destId="{B7FD4B8A-CB06-462E-9CF3-F7602EC02F2C}" srcOrd="5" destOrd="0" presId="urn:microsoft.com/office/officeart/2005/8/layout/vList2"/>
    <dgm:cxn modelId="{F7F7AFFC-AFD1-4F6D-BD21-AED03B2C1F96}" type="presParOf" srcId="{8AFACC45-F2E8-4203-A743-C602D44BA9EF}" destId="{78F2F36C-0386-4DEC-B258-38A587EB8DD2}" srcOrd="6" destOrd="0" presId="urn:microsoft.com/office/officeart/2005/8/layout/vList2"/>
    <dgm:cxn modelId="{896AB7B5-896C-4243-A2FF-3E012CA2E11F}" type="presParOf" srcId="{8AFACC45-F2E8-4203-A743-C602D44BA9EF}" destId="{54BC450B-3EBA-4C7D-8017-D10D2DC39020}" srcOrd="7" destOrd="0" presId="urn:microsoft.com/office/officeart/2005/8/layout/vList2"/>
    <dgm:cxn modelId="{455B1C44-843D-4E98-AF61-32EDF918511E}" type="presParOf" srcId="{8AFACC45-F2E8-4203-A743-C602D44BA9EF}" destId="{4E46BC77-D845-4DE7-A100-A3F9390F29CA}" srcOrd="8" destOrd="0" presId="urn:microsoft.com/office/officeart/2005/8/layout/vList2"/>
    <dgm:cxn modelId="{A2D650D3-6722-4BDB-91C8-3CC7AC60F5B4}" type="presParOf" srcId="{8AFACC45-F2E8-4203-A743-C602D44BA9EF}" destId="{239A0B37-3EC2-4DE2-B6AE-3EB10C375B1D}" srcOrd="9" destOrd="0" presId="urn:microsoft.com/office/officeart/2005/8/layout/vList2"/>
    <dgm:cxn modelId="{88F3FCD3-C9E3-4C3D-BD06-DFEE08DE14C2}" type="presParOf" srcId="{8AFACC45-F2E8-4203-A743-C602D44BA9EF}" destId="{8D8BBD94-DD3A-4A1A-A530-E6E924BE0D42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D0978C-E1A8-4D12-85C9-B77577ADAC8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D140F4-094F-46A2-B096-4D756942E8F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The model achieved an accuracy of 73%, with a recall of 40% for defaulters.</a:t>
          </a:r>
          <a:endParaRPr lang="en-US" dirty="0"/>
        </a:p>
      </dgm:t>
    </dgm:pt>
    <dgm:pt modelId="{1E9EB54F-B490-45BF-8A9C-EB2576C416CB}" type="parTrans" cxnId="{94F3184B-132C-4171-84A7-11BC5FD7CE3D}">
      <dgm:prSet/>
      <dgm:spPr/>
      <dgm:t>
        <a:bodyPr/>
        <a:lstStyle/>
        <a:p>
          <a:endParaRPr lang="en-US"/>
        </a:p>
      </dgm:t>
    </dgm:pt>
    <dgm:pt modelId="{9EA6FB1E-2D71-401F-BA03-985AD2DB07D5}" type="sibTrans" cxnId="{94F3184B-132C-4171-84A7-11BC5FD7CE3D}">
      <dgm:prSet/>
      <dgm:spPr/>
      <dgm:t>
        <a:bodyPr/>
        <a:lstStyle/>
        <a:p>
          <a:endParaRPr lang="en-US"/>
        </a:p>
      </dgm:t>
    </dgm:pt>
    <dgm:pt modelId="{1500FDDD-B9D6-4185-AE81-61AAB070567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Recall for defaulters improved from 25% in the baseline logistic regression to 40%, compared to 63% in the balanced logistic regression model, reducing missed defaulters from 995  to 795</a:t>
          </a:r>
          <a:endParaRPr lang="en-US" dirty="0"/>
        </a:p>
      </dgm:t>
    </dgm:pt>
    <dgm:pt modelId="{D3885ABE-7C1B-4359-A44C-686E09B4D583}" type="parTrans" cxnId="{95042F02-D6A5-4E06-A098-F3609F693BB0}">
      <dgm:prSet/>
      <dgm:spPr/>
      <dgm:t>
        <a:bodyPr/>
        <a:lstStyle/>
        <a:p>
          <a:endParaRPr lang="en-US"/>
        </a:p>
      </dgm:t>
    </dgm:pt>
    <dgm:pt modelId="{67278BBE-3D64-4F9E-A312-55AB6FF8BB16}" type="sibTrans" cxnId="{95042F02-D6A5-4E06-A098-F3609F693BB0}">
      <dgm:prSet/>
      <dgm:spPr/>
      <dgm:t>
        <a:bodyPr/>
        <a:lstStyle/>
        <a:p>
          <a:endParaRPr lang="en-US"/>
        </a:p>
      </dgm:t>
    </dgm:pt>
    <dgm:pt modelId="{CEB8E40F-69FC-4E48-82C0-9DD4104DEFD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This model performed worse than the balanced logistic regression in handling class imbalance. </a:t>
          </a:r>
          <a:endParaRPr lang="en-US" dirty="0"/>
        </a:p>
      </dgm:t>
    </dgm:pt>
    <dgm:pt modelId="{23C14F77-54A7-4623-8C14-9AE6166780CE}" type="parTrans" cxnId="{EFD30BEB-E4E3-4DED-B3F0-EA656EE84A00}">
      <dgm:prSet/>
      <dgm:spPr/>
      <dgm:t>
        <a:bodyPr/>
        <a:lstStyle/>
        <a:p>
          <a:endParaRPr lang="en-US"/>
        </a:p>
      </dgm:t>
    </dgm:pt>
    <dgm:pt modelId="{E70E5664-8099-4C4C-8AE3-B4D9E70A4E05}" type="sibTrans" cxnId="{EFD30BEB-E4E3-4DED-B3F0-EA656EE84A00}">
      <dgm:prSet/>
      <dgm:spPr/>
      <dgm:t>
        <a:bodyPr/>
        <a:lstStyle/>
        <a:p>
          <a:endParaRPr lang="en-US"/>
        </a:p>
      </dgm:t>
    </dgm:pt>
    <dgm:pt modelId="{3A1EA360-DA08-4DD1-97B5-7C2C170255E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Therefore, we proceeded to retrain the model with class weights to better handle imbalance and improve recall.</a:t>
          </a:r>
          <a:endParaRPr lang="en-US"/>
        </a:p>
      </dgm:t>
    </dgm:pt>
    <dgm:pt modelId="{33E84BB5-9741-430E-BCC2-C169CA06D1BF}" type="parTrans" cxnId="{C36D19F3-DFB3-46AE-951F-154E869F9868}">
      <dgm:prSet/>
      <dgm:spPr/>
      <dgm:t>
        <a:bodyPr/>
        <a:lstStyle/>
        <a:p>
          <a:endParaRPr lang="en-US"/>
        </a:p>
      </dgm:t>
    </dgm:pt>
    <dgm:pt modelId="{FB17F56B-C20D-4402-8BBC-0817A4D4149E}" type="sibTrans" cxnId="{C36D19F3-DFB3-46AE-951F-154E869F9868}">
      <dgm:prSet/>
      <dgm:spPr/>
      <dgm:t>
        <a:bodyPr/>
        <a:lstStyle/>
        <a:p>
          <a:endParaRPr lang="en-US"/>
        </a:p>
      </dgm:t>
    </dgm:pt>
    <dgm:pt modelId="{FCD3F830-E15F-4529-81EB-93D3FD98EF78}" type="pres">
      <dgm:prSet presAssocID="{C6D0978C-E1A8-4D12-85C9-B77577ADAC88}" presName="root" presStyleCnt="0">
        <dgm:presLayoutVars>
          <dgm:dir/>
          <dgm:resizeHandles val="exact"/>
        </dgm:presLayoutVars>
      </dgm:prSet>
      <dgm:spPr/>
    </dgm:pt>
    <dgm:pt modelId="{96D62F8F-6166-4133-91BE-DF1802CBA88B}" type="pres">
      <dgm:prSet presAssocID="{75D140F4-094F-46A2-B096-4D756942E8F3}" presName="compNode" presStyleCnt="0"/>
      <dgm:spPr/>
    </dgm:pt>
    <dgm:pt modelId="{0D261FA1-5BE4-44F9-A482-B38F4B05D3F4}" type="pres">
      <dgm:prSet presAssocID="{75D140F4-094F-46A2-B096-4D756942E8F3}" presName="bgRect" presStyleLbl="bgShp" presStyleIdx="0" presStyleCnt="4"/>
      <dgm:spPr/>
    </dgm:pt>
    <dgm:pt modelId="{47760BA9-7A78-499A-8D67-6AE550C233D9}" type="pres">
      <dgm:prSet presAssocID="{75D140F4-094F-46A2-B096-4D756942E8F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C77316E0-C141-4EA3-8812-934F7C9F91C3}" type="pres">
      <dgm:prSet presAssocID="{75D140F4-094F-46A2-B096-4D756942E8F3}" presName="spaceRect" presStyleCnt="0"/>
      <dgm:spPr/>
    </dgm:pt>
    <dgm:pt modelId="{04258929-523D-4961-B33D-C96229F4AD95}" type="pres">
      <dgm:prSet presAssocID="{75D140F4-094F-46A2-B096-4D756942E8F3}" presName="parTx" presStyleLbl="revTx" presStyleIdx="0" presStyleCnt="4">
        <dgm:presLayoutVars>
          <dgm:chMax val="0"/>
          <dgm:chPref val="0"/>
        </dgm:presLayoutVars>
      </dgm:prSet>
      <dgm:spPr/>
    </dgm:pt>
    <dgm:pt modelId="{EA3077D9-3441-4097-BC09-968D73EF2F9C}" type="pres">
      <dgm:prSet presAssocID="{9EA6FB1E-2D71-401F-BA03-985AD2DB07D5}" presName="sibTrans" presStyleCnt="0"/>
      <dgm:spPr/>
    </dgm:pt>
    <dgm:pt modelId="{F16F5566-3CA4-46EA-A318-3F0573FFE664}" type="pres">
      <dgm:prSet presAssocID="{1500FDDD-B9D6-4185-AE81-61AAB070567A}" presName="compNode" presStyleCnt="0"/>
      <dgm:spPr/>
    </dgm:pt>
    <dgm:pt modelId="{AEF173AC-DE22-4B94-9D10-8B380306A97B}" type="pres">
      <dgm:prSet presAssocID="{1500FDDD-B9D6-4185-AE81-61AAB070567A}" presName="bgRect" presStyleLbl="bgShp" presStyleIdx="1" presStyleCnt="4"/>
      <dgm:spPr/>
    </dgm:pt>
    <dgm:pt modelId="{DFC6225F-8A7D-4F79-9A22-B73D8AEEA766}" type="pres">
      <dgm:prSet presAssocID="{1500FDDD-B9D6-4185-AE81-61AAB070567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3547C66B-85F4-4A42-964E-3C654994A8B6}" type="pres">
      <dgm:prSet presAssocID="{1500FDDD-B9D6-4185-AE81-61AAB070567A}" presName="spaceRect" presStyleCnt="0"/>
      <dgm:spPr/>
    </dgm:pt>
    <dgm:pt modelId="{FC6D0309-5346-4131-BB7D-9E6DE64174DB}" type="pres">
      <dgm:prSet presAssocID="{1500FDDD-B9D6-4185-AE81-61AAB070567A}" presName="parTx" presStyleLbl="revTx" presStyleIdx="1" presStyleCnt="4">
        <dgm:presLayoutVars>
          <dgm:chMax val="0"/>
          <dgm:chPref val="0"/>
        </dgm:presLayoutVars>
      </dgm:prSet>
      <dgm:spPr/>
    </dgm:pt>
    <dgm:pt modelId="{AB1224D3-B673-4276-B6C3-F8F15D4F7F1F}" type="pres">
      <dgm:prSet presAssocID="{67278BBE-3D64-4F9E-A312-55AB6FF8BB16}" presName="sibTrans" presStyleCnt="0"/>
      <dgm:spPr/>
    </dgm:pt>
    <dgm:pt modelId="{6FF4DC6C-2EDC-4F0E-AE06-F726FE996AA5}" type="pres">
      <dgm:prSet presAssocID="{CEB8E40F-69FC-4E48-82C0-9DD4104DEFD2}" presName="compNode" presStyleCnt="0"/>
      <dgm:spPr/>
    </dgm:pt>
    <dgm:pt modelId="{1E1D448A-B6F0-4F97-9AF2-36604E274B9A}" type="pres">
      <dgm:prSet presAssocID="{CEB8E40F-69FC-4E48-82C0-9DD4104DEFD2}" presName="bgRect" presStyleLbl="bgShp" presStyleIdx="2" presStyleCnt="4"/>
      <dgm:spPr/>
    </dgm:pt>
    <dgm:pt modelId="{7B987F11-47CD-490A-B521-53FBDEF1D9F3}" type="pres">
      <dgm:prSet presAssocID="{CEB8E40F-69FC-4E48-82C0-9DD4104DEFD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B3057CB-2760-4C9E-80C4-05E0AF33E0F9}" type="pres">
      <dgm:prSet presAssocID="{CEB8E40F-69FC-4E48-82C0-9DD4104DEFD2}" presName="spaceRect" presStyleCnt="0"/>
      <dgm:spPr/>
    </dgm:pt>
    <dgm:pt modelId="{67BCF1CA-C6F3-4F03-8AEF-35AFAF6D858E}" type="pres">
      <dgm:prSet presAssocID="{CEB8E40F-69FC-4E48-82C0-9DD4104DEFD2}" presName="parTx" presStyleLbl="revTx" presStyleIdx="2" presStyleCnt="4">
        <dgm:presLayoutVars>
          <dgm:chMax val="0"/>
          <dgm:chPref val="0"/>
        </dgm:presLayoutVars>
      </dgm:prSet>
      <dgm:spPr/>
    </dgm:pt>
    <dgm:pt modelId="{7B68F784-BC1A-446F-971B-B4AEB96E83FA}" type="pres">
      <dgm:prSet presAssocID="{E70E5664-8099-4C4C-8AE3-B4D9E70A4E05}" presName="sibTrans" presStyleCnt="0"/>
      <dgm:spPr/>
    </dgm:pt>
    <dgm:pt modelId="{3D128A6B-2E78-40E6-8570-150E2459969E}" type="pres">
      <dgm:prSet presAssocID="{3A1EA360-DA08-4DD1-97B5-7C2C170255E5}" presName="compNode" presStyleCnt="0"/>
      <dgm:spPr/>
    </dgm:pt>
    <dgm:pt modelId="{19F055F2-259F-47B6-B9BC-E30FC77BE431}" type="pres">
      <dgm:prSet presAssocID="{3A1EA360-DA08-4DD1-97B5-7C2C170255E5}" presName="bgRect" presStyleLbl="bgShp" presStyleIdx="3" presStyleCnt="4"/>
      <dgm:spPr/>
    </dgm:pt>
    <dgm:pt modelId="{68EDA890-21F9-4E7D-B419-6B23365F5BD5}" type="pres">
      <dgm:prSet presAssocID="{3A1EA360-DA08-4DD1-97B5-7C2C170255E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cle Arm"/>
        </a:ext>
      </dgm:extLst>
    </dgm:pt>
    <dgm:pt modelId="{4C04EF8C-A06C-4C09-8FF8-CA6467701EFB}" type="pres">
      <dgm:prSet presAssocID="{3A1EA360-DA08-4DD1-97B5-7C2C170255E5}" presName="spaceRect" presStyleCnt="0"/>
      <dgm:spPr/>
    </dgm:pt>
    <dgm:pt modelId="{73E1F3E2-2B30-41AD-89A5-33ABF1D88687}" type="pres">
      <dgm:prSet presAssocID="{3A1EA360-DA08-4DD1-97B5-7C2C170255E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5042F02-D6A5-4E06-A098-F3609F693BB0}" srcId="{C6D0978C-E1A8-4D12-85C9-B77577ADAC88}" destId="{1500FDDD-B9D6-4185-AE81-61AAB070567A}" srcOrd="1" destOrd="0" parTransId="{D3885ABE-7C1B-4359-A44C-686E09B4D583}" sibTransId="{67278BBE-3D64-4F9E-A312-55AB6FF8BB16}"/>
    <dgm:cxn modelId="{DF359E26-CD13-43F2-BE34-E4648C964D0D}" type="presOf" srcId="{C6D0978C-E1A8-4D12-85C9-B77577ADAC88}" destId="{FCD3F830-E15F-4529-81EB-93D3FD98EF78}" srcOrd="0" destOrd="0" presId="urn:microsoft.com/office/officeart/2018/2/layout/IconVerticalSolidList"/>
    <dgm:cxn modelId="{C5E9AF5E-2281-4A59-9A24-7BB7D974FFD2}" type="presOf" srcId="{CEB8E40F-69FC-4E48-82C0-9DD4104DEFD2}" destId="{67BCF1CA-C6F3-4F03-8AEF-35AFAF6D858E}" srcOrd="0" destOrd="0" presId="urn:microsoft.com/office/officeart/2018/2/layout/IconVerticalSolidList"/>
    <dgm:cxn modelId="{94F3184B-132C-4171-84A7-11BC5FD7CE3D}" srcId="{C6D0978C-E1A8-4D12-85C9-B77577ADAC88}" destId="{75D140F4-094F-46A2-B096-4D756942E8F3}" srcOrd="0" destOrd="0" parTransId="{1E9EB54F-B490-45BF-8A9C-EB2576C416CB}" sibTransId="{9EA6FB1E-2D71-401F-BA03-985AD2DB07D5}"/>
    <dgm:cxn modelId="{297040C4-EE84-44E5-ACB4-D893C396D497}" type="presOf" srcId="{1500FDDD-B9D6-4185-AE81-61AAB070567A}" destId="{FC6D0309-5346-4131-BB7D-9E6DE64174DB}" srcOrd="0" destOrd="0" presId="urn:microsoft.com/office/officeart/2018/2/layout/IconVerticalSolidList"/>
    <dgm:cxn modelId="{77F7DCC4-9E23-40A8-A98D-AACBFA4F78CC}" type="presOf" srcId="{75D140F4-094F-46A2-B096-4D756942E8F3}" destId="{04258929-523D-4961-B33D-C96229F4AD95}" srcOrd="0" destOrd="0" presId="urn:microsoft.com/office/officeart/2018/2/layout/IconVerticalSolidList"/>
    <dgm:cxn modelId="{7CA669DD-2AA4-4BC0-B82C-F210A6A25E5E}" type="presOf" srcId="{3A1EA360-DA08-4DD1-97B5-7C2C170255E5}" destId="{73E1F3E2-2B30-41AD-89A5-33ABF1D88687}" srcOrd="0" destOrd="0" presId="urn:microsoft.com/office/officeart/2018/2/layout/IconVerticalSolidList"/>
    <dgm:cxn modelId="{EFD30BEB-E4E3-4DED-B3F0-EA656EE84A00}" srcId="{C6D0978C-E1A8-4D12-85C9-B77577ADAC88}" destId="{CEB8E40F-69FC-4E48-82C0-9DD4104DEFD2}" srcOrd="2" destOrd="0" parTransId="{23C14F77-54A7-4623-8C14-9AE6166780CE}" sibTransId="{E70E5664-8099-4C4C-8AE3-B4D9E70A4E05}"/>
    <dgm:cxn modelId="{C36D19F3-DFB3-46AE-951F-154E869F9868}" srcId="{C6D0978C-E1A8-4D12-85C9-B77577ADAC88}" destId="{3A1EA360-DA08-4DD1-97B5-7C2C170255E5}" srcOrd="3" destOrd="0" parTransId="{33E84BB5-9741-430E-BCC2-C169CA06D1BF}" sibTransId="{FB17F56B-C20D-4402-8BBC-0817A4D4149E}"/>
    <dgm:cxn modelId="{F00F08D9-8C71-4FAD-996A-24DBB305D488}" type="presParOf" srcId="{FCD3F830-E15F-4529-81EB-93D3FD98EF78}" destId="{96D62F8F-6166-4133-91BE-DF1802CBA88B}" srcOrd="0" destOrd="0" presId="urn:microsoft.com/office/officeart/2018/2/layout/IconVerticalSolidList"/>
    <dgm:cxn modelId="{05D48A00-057D-489C-88AE-DD86BC5BDFC7}" type="presParOf" srcId="{96D62F8F-6166-4133-91BE-DF1802CBA88B}" destId="{0D261FA1-5BE4-44F9-A482-B38F4B05D3F4}" srcOrd="0" destOrd="0" presId="urn:microsoft.com/office/officeart/2018/2/layout/IconVerticalSolidList"/>
    <dgm:cxn modelId="{85CC0D38-D1F2-44B5-A228-05241EC5EBEF}" type="presParOf" srcId="{96D62F8F-6166-4133-91BE-DF1802CBA88B}" destId="{47760BA9-7A78-499A-8D67-6AE550C233D9}" srcOrd="1" destOrd="0" presId="urn:microsoft.com/office/officeart/2018/2/layout/IconVerticalSolidList"/>
    <dgm:cxn modelId="{6D31E5BE-0FEE-41E3-81C7-CF63703DF739}" type="presParOf" srcId="{96D62F8F-6166-4133-91BE-DF1802CBA88B}" destId="{C77316E0-C141-4EA3-8812-934F7C9F91C3}" srcOrd="2" destOrd="0" presId="urn:microsoft.com/office/officeart/2018/2/layout/IconVerticalSolidList"/>
    <dgm:cxn modelId="{0911B80B-6FEE-40AA-A1D6-5F7F659DAF5A}" type="presParOf" srcId="{96D62F8F-6166-4133-91BE-DF1802CBA88B}" destId="{04258929-523D-4961-B33D-C96229F4AD95}" srcOrd="3" destOrd="0" presId="urn:microsoft.com/office/officeart/2018/2/layout/IconVerticalSolidList"/>
    <dgm:cxn modelId="{28D649BD-7BC6-47E2-B31A-415E8C5C8508}" type="presParOf" srcId="{FCD3F830-E15F-4529-81EB-93D3FD98EF78}" destId="{EA3077D9-3441-4097-BC09-968D73EF2F9C}" srcOrd="1" destOrd="0" presId="urn:microsoft.com/office/officeart/2018/2/layout/IconVerticalSolidList"/>
    <dgm:cxn modelId="{35036DBC-5E5E-44D4-90EE-7019E25F72AA}" type="presParOf" srcId="{FCD3F830-E15F-4529-81EB-93D3FD98EF78}" destId="{F16F5566-3CA4-46EA-A318-3F0573FFE664}" srcOrd="2" destOrd="0" presId="urn:microsoft.com/office/officeart/2018/2/layout/IconVerticalSolidList"/>
    <dgm:cxn modelId="{AC4EC0EE-E9F7-4B09-829B-69D3A2BDCD45}" type="presParOf" srcId="{F16F5566-3CA4-46EA-A318-3F0573FFE664}" destId="{AEF173AC-DE22-4B94-9D10-8B380306A97B}" srcOrd="0" destOrd="0" presId="urn:microsoft.com/office/officeart/2018/2/layout/IconVerticalSolidList"/>
    <dgm:cxn modelId="{22E95387-80F2-4DE6-B2F0-73D2C22A0FC5}" type="presParOf" srcId="{F16F5566-3CA4-46EA-A318-3F0573FFE664}" destId="{DFC6225F-8A7D-4F79-9A22-B73D8AEEA766}" srcOrd="1" destOrd="0" presId="urn:microsoft.com/office/officeart/2018/2/layout/IconVerticalSolidList"/>
    <dgm:cxn modelId="{601A0E66-1F5E-439A-838E-D9FEB998B568}" type="presParOf" srcId="{F16F5566-3CA4-46EA-A318-3F0573FFE664}" destId="{3547C66B-85F4-4A42-964E-3C654994A8B6}" srcOrd="2" destOrd="0" presId="urn:microsoft.com/office/officeart/2018/2/layout/IconVerticalSolidList"/>
    <dgm:cxn modelId="{6C28157B-521E-44EC-9F93-E455EF9942AF}" type="presParOf" srcId="{F16F5566-3CA4-46EA-A318-3F0573FFE664}" destId="{FC6D0309-5346-4131-BB7D-9E6DE64174DB}" srcOrd="3" destOrd="0" presId="urn:microsoft.com/office/officeart/2018/2/layout/IconVerticalSolidList"/>
    <dgm:cxn modelId="{69E978F7-0EA3-412A-A3F5-D90F6D3AF0D2}" type="presParOf" srcId="{FCD3F830-E15F-4529-81EB-93D3FD98EF78}" destId="{AB1224D3-B673-4276-B6C3-F8F15D4F7F1F}" srcOrd="3" destOrd="0" presId="urn:microsoft.com/office/officeart/2018/2/layout/IconVerticalSolidList"/>
    <dgm:cxn modelId="{BF7F4CF1-F4B3-4C14-9F7B-C7CE85D6A42C}" type="presParOf" srcId="{FCD3F830-E15F-4529-81EB-93D3FD98EF78}" destId="{6FF4DC6C-2EDC-4F0E-AE06-F726FE996AA5}" srcOrd="4" destOrd="0" presId="urn:microsoft.com/office/officeart/2018/2/layout/IconVerticalSolidList"/>
    <dgm:cxn modelId="{A198A6B7-D518-4803-B7E4-866DE048B63A}" type="presParOf" srcId="{6FF4DC6C-2EDC-4F0E-AE06-F726FE996AA5}" destId="{1E1D448A-B6F0-4F97-9AF2-36604E274B9A}" srcOrd="0" destOrd="0" presId="urn:microsoft.com/office/officeart/2018/2/layout/IconVerticalSolidList"/>
    <dgm:cxn modelId="{D49B8F3B-882B-409A-9316-29CEF75A3DF8}" type="presParOf" srcId="{6FF4DC6C-2EDC-4F0E-AE06-F726FE996AA5}" destId="{7B987F11-47CD-490A-B521-53FBDEF1D9F3}" srcOrd="1" destOrd="0" presId="urn:microsoft.com/office/officeart/2018/2/layout/IconVerticalSolidList"/>
    <dgm:cxn modelId="{F7116A71-1718-4EF3-AF25-CC527CC7703A}" type="presParOf" srcId="{6FF4DC6C-2EDC-4F0E-AE06-F726FE996AA5}" destId="{CB3057CB-2760-4C9E-80C4-05E0AF33E0F9}" srcOrd="2" destOrd="0" presId="urn:microsoft.com/office/officeart/2018/2/layout/IconVerticalSolidList"/>
    <dgm:cxn modelId="{2C06EAB1-F757-4F8E-8AFD-E077B2C9A265}" type="presParOf" srcId="{6FF4DC6C-2EDC-4F0E-AE06-F726FE996AA5}" destId="{67BCF1CA-C6F3-4F03-8AEF-35AFAF6D858E}" srcOrd="3" destOrd="0" presId="urn:microsoft.com/office/officeart/2018/2/layout/IconVerticalSolidList"/>
    <dgm:cxn modelId="{AD7263A3-CF71-4534-AB22-69E91D4EFB54}" type="presParOf" srcId="{FCD3F830-E15F-4529-81EB-93D3FD98EF78}" destId="{7B68F784-BC1A-446F-971B-B4AEB96E83FA}" srcOrd="5" destOrd="0" presId="urn:microsoft.com/office/officeart/2018/2/layout/IconVerticalSolidList"/>
    <dgm:cxn modelId="{175DA772-D8B9-494F-A907-23D74BD2845C}" type="presParOf" srcId="{FCD3F830-E15F-4529-81EB-93D3FD98EF78}" destId="{3D128A6B-2E78-40E6-8570-150E2459969E}" srcOrd="6" destOrd="0" presId="urn:microsoft.com/office/officeart/2018/2/layout/IconVerticalSolidList"/>
    <dgm:cxn modelId="{B908A71E-5A5B-4263-80A0-65E88DCE06F3}" type="presParOf" srcId="{3D128A6B-2E78-40E6-8570-150E2459969E}" destId="{19F055F2-259F-47B6-B9BC-E30FC77BE431}" srcOrd="0" destOrd="0" presId="urn:microsoft.com/office/officeart/2018/2/layout/IconVerticalSolidList"/>
    <dgm:cxn modelId="{32DACFF7-05D0-4E6B-A9DB-D4267DA4F9D8}" type="presParOf" srcId="{3D128A6B-2E78-40E6-8570-150E2459969E}" destId="{68EDA890-21F9-4E7D-B419-6B23365F5BD5}" srcOrd="1" destOrd="0" presId="urn:microsoft.com/office/officeart/2018/2/layout/IconVerticalSolidList"/>
    <dgm:cxn modelId="{A8FD5F13-C1C9-4411-BC8A-D5B72764C76C}" type="presParOf" srcId="{3D128A6B-2E78-40E6-8570-150E2459969E}" destId="{4C04EF8C-A06C-4C09-8FF8-CA6467701EFB}" srcOrd="2" destOrd="0" presId="urn:microsoft.com/office/officeart/2018/2/layout/IconVerticalSolidList"/>
    <dgm:cxn modelId="{1EA41DAF-8FBF-4522-978B-AD30472F0BBE}" type="presParOf" srcId="{3D128A6B-2E78-40E6-8570-150E2459969E}" destId="{73E1F3E2-2B30-41AD-89A5-33ABF1D8868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A60ED8F-4B08-46E4-A176-1B44B6FA5D7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54CFB9-6895-4175-A0AF-11A32892E30F}">
      <dgm:prSet/>
      <dgm:spPr/>
      <dgm:t>
        <a:bodyPr/>
        <a:lstStyle/>
        <a:p>
          <a:r>
            <a:rPr lang="en-GB" dirty="0"/>
            <a:t>The Decision Tree model (with class weights) achieved 73% accuracy, with a defaulters  recall of 41%, identifying 538 out of 1,327 defaulters and missing 789 high-risk borrowers. </a:t>
          </a:r>
          <a:endParaRPr lang="en-US" dirty="0"/>
        </a:p>
      </dgm:t>
    </dgm:pt>
    <dgm:pt modelId="{2E491B12-873E-4407-A335-4C7E097B3B50}" type="parTrans" cxnId="{568DB631-220A-4DC0-925E-A7E556BC56B2}">
      <dgm:prSet/>
      <dgm:spPr/>
      <dgm:t>
        <a:bodyPr/>
        <a:lstStyle/>
        <a:p>
          <a:endParaRPr lang="en-US"/>
        </a:p>
      </dgm:t>
    </dgm:pt>
    <dgm:pt modelId="{1D659601-299C-4CF5-ACB1-2C5670B741A0}" type="sibTrans" cxnId="{568DB631-220A-4DC0-925E-A7E556BC56B2}">
      <dgm:prSet/>
      <dgm:spPr/>
      <dgm:t>
        <a:bodyPr/>
        <a:lstStyle/>
        <a:p>
          <a:endParaRPr lang="en-US"/>
        </a:p>
      </dgm:t>
    </dgm:pt>
    <dgm:pt modelId="{F081FEC4-E0EF-4BE6-8536-94A9F3C6FD0C}">
      <dgm:prSet/>
      <dgm:spPr/>
      <dgm:t>
        <a:bodyPr/>
        <a:lstStyle/>
        <a:p>
          <a:r>
            <a:rPr lang="en-GB" dirty="0"/>
            <a:t>Compared to the logistic regression(with class weights whose recall was at 63%, the balanced Decision Tree performs worse at detecting defaulters. </a:t>
          </a:r>
          <a:endParaRPr lang="en-US" dirty="0"/>
        </a:p>
      </dgm:t>
    </dgm:pt>
    <dgm:pt modelId="{A58563AE-0043-4D4E-99AE-1BE2A84F3F59}" type="parTrans" cxnId="{0EB83F91-25D7-4C0D-B472-030B4E996AFA}">
      <dgm:prSet/>
      <dgm:spPr/>
      <dgm:t>
        <a:bodyPr/>
        <a:lstStyle/>
        <a:p>
          <a:endParaRPr lang="en-US"/>
        </a:p>
      </dgm:t>
    </dgm:pt>
    <dgm:pt modelId="{012B1861-57D2-4109-BD91-EC3891DEB642}" type="sibTrans" cxnId="{0EB83F91-25D7-4C0D-B472-030B4E996AFA}">
      <dgm:prSet/>
      <dgm:spPr/>
      <dgm:t>
        <a:bodyPr/>
        <a:lstStyle/>
        <a:p>
          <a:endParaRPr lang="en-US"/>
        </a:p>
      </dgm:t>
    </dgm:pt>
    <dgm:pt modelId="{DF5DAD72-EFF4-4C35-911F-D378261B2B41}">
      <dgm:prSet/>
      <dgm:spPr/>
      <dgm:t>
        <a:bodyPr/>
        <a:lstStyle/>
        <a:p>
          <a:r>
            <a:rPr lang="en-GB"/>
            <a:t>Although it captures nonlinear relationships, increasing model complexity did not improve minority class detection.</a:t>
          </a:r>
          <a:endParaRPr lang="en-US"/>
        </a:p>
      </dgm:t>
    </dgm:pt>
    <dgm:pt modelId="{3BB8F139-44D7-4879-98E0-BCA3A8B41CE3}" type="parTrans" cxnId="{0CB28D7E-5BA4-47C3-A3D5-B10766428CBB}">
      <dgm:prSet/>
      <dgm:spPr/>
      <dgm:t>
        <a:bodyPr/>
        <a:lstStyle/>
        <a:p>
          <a:endParaRPr lang="en-US"/>
        </a:p>
      </dgm:t>
    </dgm:pt>
    <dgm:pt modelId="{2EF9A566-3F1E-48C3-9167-AF1DF32E5284}" type="sibTrans" cxnId="{0CB28D7E-5BA4-47C3-A3D5-B10766428CBB}">
      <dgm:prSet/>
      <dgm:spPr/>
      <dgm:t>
        <a:bodyPr/>
        <a:lstStyle/>
        <a:p>
          <a:endParaRPr lang="en-US"/>
        </a:p>
      </dgm:t>
    </dgm:pt>
    <dgm:pt modelId="{6E3A3BA3-960D-4097-880A-B65F5678E95B}" type="pres">
      <dgm:prSet presAssocID="{FA60ED8F-4B08-46E4-A176-1B44B6FA5D73}" presName="linear" presStyleCnt="0">
        <dgm:presLayoutVars>
          <dgm:animLvl val="lvl"/>
          <dgm:resizeHandles val="exact"/>
        </dgm:presLayoutVars>
      </dgm:prSet>
      <dgm:spPr/>
    </dgm:pt>
    <dgm:pt modelId="{A52327B0-EE41-48BD-8F01-FE3BB5516E12}" type="pres">
      <dgm:prSet presAssocID="{C754CFB9-6895-4175-A0AF-11A32892E30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A45E4F2-B087-42FA-BDA3-F1D6106A8291}" type="pres">
      <dgm:prSet presAssocID="{1D659601-299C-4CF5-ACB1-2C5670B741A0}" presName="spacer" presStyleCnt="0"/>
      <dgm:spPr/>
    </dgm:pt>
    <dgm:pt modelId="{593082C1-4F80-455E-BFB8-67E47A8C3517}" type="pres">
      <dgm:prSet presAssocID="{F081FEC4-E0EF-4BE6-8536-94A9F3C6FD0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CC13221-03FC-44E3-9044-C341AA8CEFD0}" type="pres">
      <dgm:prSet presAssocID="{012B1861-57D2-4109-BD91-EC3891DEB642}" presName="spacer" presStyleCnt="0"/>
      <dgm:spPr/>
    </dgm:pt>
    <dgm:pt modelId="{022BA3F7-F629-4609-98EA-2B8F0C437FA1}" type="pres">
      <dgm:prSet presAssocID="{DF5DAD72-EFF4-4C35-911F-D378261B2B4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68DB631-220A-4DC0-925E-A7E556BC56B2}" srcId="{FA60ED8F-4B08-46E4-A176-1B44B6FA5D73}" destId="{C754CFB9-6895-4175-A0AF-11A32892E30F}" srcOrd="0" destOrd="0" parTransId="{2E491B12-873E-4407-A335-4C7E097B3B50}" sibTransId="{1D659601-299C-4CF5-ACB1-2C5670B741A0}"/>
    <dgm:cxn modelId="{9CD08841-9E7B-4CEC-9861-8EA01A5ADD59}" type="presOf" srcId="{F081FEC4-E0EF-4BE6-8536-94A9F3C6FD0C}" destId="{593082C1-4F80-455E-BFB8-67E47A8C3517}" srcOrd="0" destOrd="0" presId="urn:microsoft.com/office/officeart/2005/8/layout/vList2"/>
    <dgm:cxn modelId="{0CB28D7E-5BA4-47C3-A3D5-B10766428CBB}" srcId="{FA60ED8F-4B08-46E4-A176-1B44B6FA5D73}" destId="{DF5DAD72-EFF4-4C35-911F-D378261B2B41}" srcOrd="2" destOrd="0" parTransId="{3BB8F139-44D7-4879-98E0-BCA3A8B41CE3}" sibTransId="{2EF9A566-3F1E-48C3-9167-AF1DF32E5284}"/>
    <dgm:cxn modelId="{0EB83F91-25D7-4C0D-B472-030B4E996AFA}" srcId="{FA60ED8F-4B08-46E4-A176-1B44B6FA5D73}" destId="{F081FEC4-E0EF-4BE6-8536-94A9F3C6FD0C}" srcOrd="1" destOrd="0" parTransId="{A58563AE-0043-4D4E-99AE-1BE2A84F3F59}" sibTransId="{012B1861-57D2-4109-BD91-EC3891DEB642}"/>
    <dgm:cxn modelId="{1EF997BD-3392-4271-A9BB-366AEDB8AA45}" type="presOf" srcId="{DF5DAD72-EFF4-4C35-911F-D378261B2B41}" destId="{022BA3F7-F629-4609-98EA-2B8F0C437FA1}" srcOrd="0" destOrd="0" presId="urn:microsoft.com/office/officeart/2005/8/layout/vList2"/>
    <dgm:cxn modelId="{00D729C0-9F25-4DCB-B5E9-211489E18D72}" type="presOf" srcId="{C754CFB9-6895-4175-A0AF-11A32892E30F}" destId="{A52327B0-EE41-48BD-8F01-FE3BB5516E12}" srcOrd="0" destOrd="0" presId="urn:microsoft.com/office/officeart/2005/8/layout/vList2"/>
    <dgm:cxn modelId="{D80AE7C5-8B40-41D0-862F-87B46BC625F3}" type="presOf" srcId="{FA60ED8F-4B08-46E4-A176-1B44B6FA5D73}" destId="{6E3A3BA3-960D-4097-880A-B65F5678E95B}" srcOrd="0" destOrd="0" presId="urn:microsoft.com/office/officeart/2005/8/layout/vList2"/>
    <dgm:cxn modelId="{0E0A958F-A5FC-4C2E-A3E3-CB17A66FE525}" type="presParOf" srcId="{6E3A3BA3-960D-4097-880A-B65F5678E95B}" destId="{A52327B0-EE41-48BD-8F01-FE3BB5516E12}" srcOrd="0" destOrd="0" presId="urn:microsoft.com/office/officeart/2005/8/layout/vList2"/>
    <dgm:cxn modelId="{9E3DA41A-EE9C-44F0-8B6C-E5973865C426}" type="presParOf" srcId="{6E3A3BA3-960D-4097-880A-B65F5678E95B}" destId="{BA45E4F2-B087-42FA-BDA3-F1D6106A8291}" srcOrd="1" destOrd="0" presId="urn:microsoft.com/office/officeart/2005/8/layout/vList2"/>
    <dgm:cxn modelId="{0C163BCE-F802-412E-84AB-4509337E3ED5}" type="presParOf" srcId="{6E3A3BA3-960D-4097-880A-B65F5678E95B}" destId="{593082C1-4F80-455E-BFB8-67E47A8C3517}" srcOrd="2" destOrd="0" presId="urn:microsoft.com/office/officeart/2005/8/layout/vList2"/>
    <dgm:cxn modelId="{4D9B6704-1852-4C99-8D52-D0665737ECF3}" type="presParOf" srcId="{6E3A3BA3-960D-4097-880A-B65F5678E95B}" destId="{CCC13221-03FC-44E3-9044-C341AA8CEFD0}" srcOrd="3" destOrd="0" presId="urn:microsoft.com/office/officeart/2005/8/layout/vList2"/>
    <dgm:cxn modelId="{F05ACA0F-DC23-4391-897D-5D12C817C415}" type="presParOf" srcId="{6E3A3BA3-960D-4097-880A-B65F5678E95B}" destId="{022BA3F7-F629-4609-98EA-2B8F0C437FA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D99E83-953C-4A73-A35A-B4509062FD66}">
      <dsp:nvSpPr>
        <dsp:cNvPr id="0" name=""/>
        <dsp:cNvSpPr/>
      </dsp:nvSpPr>
      <dsp:spPr>
        <a:xfrm>
          <a:off x="0" y="3733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The model was trained to predict borrower defaults. Evaluation metrics: </a:t>
          </a:r>
          <a:r>
            <a:rPr lang="en-GB" sz="1500" b="1" kern="1200"/>
            <a:t>accuracy</a:t>
          </a:r>
          <a:r>
            <a:rPr lang="en-GB" sz="1500" kern="1200"/>
            <a:t>, </a:t>
          </a:r>
          <a:r>
            <a:rPr lang="en-GB" sz="1500" b="1" kern="1200"/>
            <a:t>precision</a:t>
          </a:r>
          <a:r>
            <a:rPr lang="en-GB" sz="1500" kern="1200"/>
            <a:t>, </a:t>
          </a:r>
          <a:r>
            <a:rPr lang="en-GB" sz="1500" b="1" kern="1200"/>
            <a:t>recall</a:t>
          </a:r>
          <a:r>
            <a:rPr lang="en-GB" sz="1500" kern="1200"/>
            <a:t>, and </a:t>
          </a:r>
          <a:r>
            <a:rPr lang="en-GB" sz="1500" b="1" kern="1200"/>
            <a:t>F1-score</a:t>
          </a:r>
          <a:endParaRPr lang="en-US" sz="1500" kern="1200"/>
        </a:p>
      </dsp:txBody>
      <dsp:txXfrm>
        <a:off x="29128" y="402476"/>
        <a:ext cx="5428144" cy="538444"/>
      </dsp:txXfrm>
    </dsp:sp>
    <dsp:sp modelId="{5B930E7B-4F12-4E1E-8330-AA158C0A3C46}">
      <dsp:nvSpPr>
        <dsp:cNvPr id="0" name=""/>
        <dsp:cNvSpPr/>
      </dsp:nvSpPr>
      <dsp:spPr>
        <a:xfrm>
          <a:off x="0" y="10132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Focus was on maximizing </a:t>
          </a:r>
          <a:r>
            <a:rPr lang="en-GB" sz="1500" b="1" kern="1200" dirty="0"/>
            <a:t>recall</a:t>
          </a:r>
          <a:r>
            <a:rPr lang="en-GB" sz="1500" kern="1200" dirty="0"/>
            <a:t> to minimize false negatives (defaulters misclassified as non-defaulters)</a:t>
          </a:r>
          <a:endParaRPr lang="en-US" sz="1500" kern="1200" dirty="0"/>
        </a:p>
      </dsp:txBody>
      <dsp:txXfrm>
        <a:off x="29128" y="1042376"/>
        <a:ext cx="5428144" cy="538444"/>
      </dsp:txXfrm>
    </dsp:sp>
    <dsp:sp modelId="{BDA5F353-B80C-4E4B-A637-766502E436F3}">
      <dsp:nvSpPr>
        <dsp:cNvPr id="0" name=""/>
        <dsp:cNvSpPr/>
      </dsp:nvSpPr>
      <dsp:spPr>
        <a:xfrm>
          <a:off x="0" y="16531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The model achieved 81.1%, but it missed 75% of the actual defaulters (</a:t>
          </a:r>
          <a:r>
            <a:rPr lang="en-GB" sz="1500" b="1" kern="1200" dirty="0"/>
            <a:t>low recall of 25%).</a:t>
          </a:r>
          <a:endParaRPr lang="en-US" sz="1500" kern="1200" dirty="0"/>
        </a:p>
      </dsp:txBody>
      <dsp:txXfrm>
        <a:off x="29128" y="1682276"/>
        <a:ext cx="5428144" cy="538444"/>
      </dsp:txXfrm>
    </dsp:sp>
    <dsp:sp modelId="{EC0725C8-6003-432D-842B-CCE4D45A76DD}">
      <dsp:nvSpPr>
        <dsp:cNvPr id="0" name=""/>
        <dsp:cNvSpPr/>
      </dsp:nvSpPr>
      <dsp:spPr>
        <a:xfrm>
          <a:off x="0" y="22930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Precision for defaulters was 70%, meaning when predicted, the model is correct 70% of the time.</a:t>
          </a:r>
          <a:endParaRPr lang="en-US" sz="1500" kern="1200" dirty="0"/>
        </a:p>
      </dsp:txBody>
      <dsp:txXfrm>
        <a:off x="29128" y="2322177"/>
        <a:ext cx="5428144" cy="538444"/>
      </dsp:txXfrm>
    </dsp:sp>
    <dsp:sp modelId="{8D33470C-BEF5-432B-8984-91AB221F4A78}">
      <dsp:nvSpPr>
        <dsp:cNvPr id="0" name=""/>
        <dsp:cNvSpPr/>
      </dsp:nvSpPr>
      <dsp:spPr>
        <a:xfrm>
          <a:off x="0" y="29329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kern="1200" dirty="0"/>
            <a:t>False negatives are significant, </a:t>
          </a:r>
          <a:r>
            <a:rPr lang="en-GB" sz="1500" kern="1200" dirty="0"/>
            <a:t>with 995 defaulters incorrectly classified as non-defaulters.</a:t>
          </a:r>
          <a:endParaRPr lang="en-US" sz="1500" kern="1200" dirty="0"/>
        </a:p>
      </dsp:txBody>
      <dsp:txXfrm>
        <a:off x="29128" y="2962077"/>
        <a:ext cx="5428144" cy="538444"/>
      </dsp:txXfrm>
    </dsp:sp>
    <dsp:sp modelId="{70F9CCF1-AB8D-49C4-99E1-266A02EFCF0F}">
      <dsp:nvSpPr>
        <dsp:cNvPr id="0" name=""/>
        <dsp:cNvSpPr/>
      </dsp:nvSpPr>
      <dsp:spPr>
        <a:xfrm>
          <a:off x="0" y="35728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Given the low recall, we added </a:t>
          </a:r>
          <a:r>
            <a:rPr lang="en-GB" sz="1500" b="1" kern="1200"/>
            <a:t>class weights</a:t>
          </a:r>
          <a:r>
            <a:rPr lang="en-GB" sz="1500" kern="1200"/>
            <a:t> to the model to help better detect and prioritize defaulter</a:t>
          </a:r>
          <a:endParaRPr lang="en-US" sz="1500" kern="1200"/>
        </a:p>
      </dsp:txBody>
      <dsp:txXfrm>
        <a:off x="29128" y="3601977"/>
        <a:ext cx="5428144" cy="5384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48433C-FFE2-4A41-99FE-CCF9AA975A59}">
      <dsp:nvSpPr>
        <dsp:cNvPr id="0" name=""/>
        <dsp:cNvSpPr/>
      </dsp:nvSpPr>
      <dsp:spPr>
        <a:xfrm>
          <a:off x="0" y="68032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The model was trained with </a:t>
          </a:r>
          <a:r>
            <a:rPr lang="en-GB" sz="1200" b="1" kern="1200" dirty="0"/>
            <a:t>class weights </a:t>
          </a:r>
          <a:r>
            <a:rPr lang="en-GB" sz="1200" kern="1200" dirty="0"/>
            <a:t>to handle class imbalance, focusing on improving recall for defaulters, which increased from 25% to 63%.</a:t>
          </a:r>
          <a:endParaRPr lang="en-US" sz="1200" kern="1200" dirty="0"/>
        </a:p>
      </dsp:txBody>
      <dsp:txXfrm>
        <a:off x="23303" y="703627"/>
        <a:ext cx="5439794" cy="430753"/>
      </dsp:txXfrm>
    </dsp:sp>
    <dsp:sp modelId="{56FC7041-C01D-4585-B943-D669A9881DDD}">
      <dsp:nvSpPr>
        <dsp:cNvPr id="0" name=""/>
        <dsp:cNvSpPr/>
      </dsp:nvSpPr>
      <dsp:spPr>
        <a:xfrm>
          <a:off x="0" y="119224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It correctly identified 831 out of 1,327 defaulters, cutting </a:t>
          </a:r>
          <a:r>
            <a:rPr lang="en-GB" sz="1200" b="1" kern="1200" dirty="0"/>
            <a:t> false negatives nearly by half </a:t>
          </a:r>
          <a:r>
            <a:rPr lang="en-GB" sz="1200" kern="1200" dirty="0"/>
            <a:t>(from 995 to 496)</a:t>
          </a:r>
          <a:endParaRPr lang="en-US" sz="1200" kern="1200" dirty="0"/>
        </a:p>
      </dsp:txBody>
      <dsp:txXfrm>
        <a:off x="23303" y="1215547"/>
        <a:ext cx="5439794" cy="430753"/>
      </dsp:txXfrm>
    </dsp:sp>
    <dsp:sp modelId="{B7484FB1-A4B9-433C-98A9-41F2410F61C8}">
      <dsp:nvSpPr>
        <dsp:cNvPr id="0" name=""/>
        <dsp:cNvSpPr/>
      </dsp:nvSpPr>
      <dsp:spPr>
        <a:xfrm>
          <a:off x="0" y="170416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Accuracy decreased from 81% in the baseline model to 7%; expected when prioritizing the minority class.</a:t>
          </a:r>
          <a:endParaRPr lang="en-US" sz="1200" kern="1200" dirty="0"/>
        </a:p>
      </dsp:txBody>
      <dsp:txXfrm>
        <a:off x="23303" y="1727467"/>
        <a:ext cx="5439794" cy="430753"/>
      </dsp:txXfrm>
    </dsp:sp>
    <dsp:sp modelId="{78F2F36C-0386-4DEC-B258-38A587EB8DD2}">
      <dsp:nvSpPr>
        <dsp:cNvPr id="0" name=""/>
        <dsp:cNvSpPr/>
      </dsp:nvSpPr>
      <dsp:spPr>
        <a:xfrm>
          <a:off x="0" y="221608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Reducing missed defaulters is more important than maximizing overall accuracy.</a:t>
          </a:r>
          <a:endParaRPr lang="en-US" sz="1200" kern="1200"/>
        </a:p>
      </dsp:txBody>
      <dsp:txXfrm>
        <a:off x="23303" y="2239387"/>
        <a:ext cx="5439794" cy="430753"/>
      </dsp:txXfrm>
    </dsp:sp>
    <dsp:sp modelId="{4E46BC77-D845-4DE7-A100-A3F9390F29CA}">
      <dsp:nvSpPr>
        <dsp:cNvPr id="0" name=""/>
        <dsp:cNvSpPr/>
      </dsp:nvSpPr>
      <dsp:spPr>
        <a:xfrm>
          <a:off x="0" y="272800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This model </a:t>
          </a:r>
          <a:r>
            <a:rPr lang="en-GB" sz="1200" b="1" kern="1200"/>
            <a:t>outperformed</a:t>
          </a:r>
          <a:r>
            <a:rPr lang="en-GB" sz="1200" kern="1200"/>
            <a:t> the baseline model.</a:t>
          </a:r>
          <a:endParaRPr lang="en-US" sz="1200" kern="1200"/>
        </a:p>
      </dsp:txBody>
      <dsp:txXfrm>
        <a:off x="23303" y="2751307"/>
        <a:ext cx="5439794" cy="430753"/>
      </dsp:txXfrm>
    </dsp:sp>
    <dsp:sp modelId="{8D8BBD94-DD3A-4A1A-A530-E6E924BE0D42}">
      <dsp:nvSpPr>
        <dsp:cNvPr id="0" name=""/>
        <dsp:cNvSpPr/>
      </dsp:nvSpPr>
      <dsp:spPr>
        <a:xfrm>
          <a:off x="0" y="3239923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We then did </a:t>
          </a:r>
          <a:r>
            <a:rPr lang="en-GB" sz="1200" b="1" kern="1200"/>
            <a:t>decision tree model </a:t>
          </a:r>
          <a:r>
            <a:rPr lang="en-GB" sz="1200" kern="1200"/>
            <a:t>to capture non-linear relationships, complex feature interactions and further improve recall for defaulters.</a:t>
          </a:r>
          <a:endParaRPr lang="en-US" sz="1200" kern="1200"/>
        </a:p>
      </dsp:txBody>
      <dsp:txXfrm>
        <a:off x="23303" y="3263226"/>
        <a:ext cx="5439794" cy="4307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261FA1-5BE4-44F9-A482-B38F4B05D3F4}">
      <dsp:nvSpPr>
        <dsp:cNvPr id="0" name=""/>
        <dsp:cNvSpPr/>
      </dsp:nvSpPr>
      <dsp:spPr>
        <a:xfrm>
          <a:off x="0" y="3317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760BA9-7A78-499A-8D67-6AE550C233D9}">
      <dsp:nvSpPr>
        <dsp:cNvPr id="0" name=""/>
        <dsp:cNvSpPr/>
      </dsp:nvSpPr>
      <dsp:spPr>
        <a:xfrm>
          <a:off x="162495" y="124182"/>
          <a:ext cx="295735" cy="2954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258929-523D-4961-B33D-C96229F4AD95}">
      <dsp:nvSpPr>
        <dsp:cNvPr id="0" name=""/>
        <dsp:cNvSpPr/>
      </dsp:nvSpPr>
      <dsp:spPr>
        <a:xfrm>
          <a:off x="620725" y="3317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The model achieved an accuracy of 73%, with a recall of 40% for defaulters.</a:t>
          </a:r>
          <a:endParaRPr lang="en-US" sz="1400" kern="1200" dirty="0"/>
        </a:p>
      </dsp:txBody>
      <dsp:txXfrm>
        <a:off x="620725" y="3317"/>
        <a:ext cx="4735972" cy="772188"/>
      </dsp:txXfrm>
    </dsp:sp>
    <dsp:sp modelId="{AEF173AC-DE22-4B94-9D10-8B380306A97B}">
      <dsp:nvSpPr>
        <dsp:cNvPr id="0" name=""/>
        <dsp:cNvSpPr/>
      </dsp:nvSpPr>
      <dsp:spPr>
        <a:xfrm>
          <a:off x="0" y="968553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C6225F-8A7D-4F79-9A22-B73D8AEEA766}">
      <dsp:nvSpPr>
        <dsp:cNvPr id="0" name=""/>
        <dsp:cNvSpPr/>
      </dsp:nvSpPr>
      <dsp:spPr>
        <a:xfrm>
          <a:off x="162495" y="1089418"/>
          <a:ext cx="295735" cy="29544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6D0309-5346-4131-BB7D-9E6DE64174DB}">
      <dsp:nvSpPr>
        <dsp:cNvPr id="0" name=""/>
        <dsp:cNvSpPr/>
      </dsp:nvSpPr>
      <dsp:spPr>
        <a:xfrm>
          <a:off x="620725" y="968553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Recall for defaulters improved from 25% in the baseline logistic regression to 40%, compared to 63% in the balanced logistic regression model, reducing missed defaulters from 995  to 795</a:t>
          </a:r>
          <a:endParaRPr lang="en-US" sz="1400" kern="1200" dirty="0"/>
        </a:p>
      </dsp:txBody>
      <dsp:txXfrm>
        <a:off x="620725" y="968553"/>
        <a:ext cx="4735972" cy="772188"/>
      </dsp:txXfrm>
    </dsp:sp>
    <dsp:sp modelId="{1E1D448A-B6F0-4F97-9AF2-36604E274B9A}">
      <dsp:nvSpPr>
        <dsp:cNvPr id="0" name=""/>
        <dsp:cNvSpPr/>
      </dsp:nvSpPr>
      <dsp:spPr>
        <a:xfrm>
          <a:off x="0" y="1933790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987F11-47CD-490A-B521-53FBDEF1D9F3}">
      <dsp:nvSpPr>
        <dsp:cNvPr id="0" name=""/>
        <dsp:cNvSpPr/>
      </dsp:nvSpPr>
      <dsp:spPr>
        <a:xfrm>
          <a:off x="162495" y="2054654"/>
          <a:ext cx="295735" cy="29544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BCF1CA-C6F3-4F03-8AEF-35AFAF6D858E}">
      <dsp:nvSpPr>
        <dsp:cNvPr id="0" name=""/>
        <dsp:cNvSpPr/>
      </dsp:nvSpPr>
      <dsp:spPr>
        <a:xfrm>
          <a:off x="620725" y="1933790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This model performed worse than the balanced logistic regression in handling class imbalance. </a:t>
          </a:r>
          <a:endParaRPr lang="en-US" sz="1400" kern="1200" dirty="0"/>
        </a:p>
      </dsp:txBody>
      <dsp:txXfrm>
        <a:off x="620725" y="1933790"/>
        <a:ext cx="4735972" cy="772188"/>
      </dsp:txXfrm>
    </dsp:sp>
    <dsp:sp modelId="{19F055F2-259F-47B6-B9BC-E30FC77BE431}">
      <dsp:nvSpPr>
        <dsp:cNvPr id="0" name=""/>
        <dsp:cNvSpPr/>
      </dsp:nvSpPr>
      <dsp:spPr>
        <a:xfrm>
          <a:off x="0" y="2899026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EDA890-21F9-4E7D-B419-6B23365F5BD5}">
      <dsp:nvSpPr>
        <dsp:cNvPr id="0" name=""/>
        <dsp:cNvSpPr/>
      </dsp:nvSpPr>
      <dsp:spPr>
        <a:xfrm>
          <a:off x="162495" y="3019890"/>
          <a:ext cx="295735" cy="29544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E1F3E2-2B30-41AD-89A5-33ABF1D88687}">
      <dsp:nvSpPr>
        <dsp:cNvPr id="0" name=""/>
        <dsp:cNvSpPr/>
      </dsp:nvSpPr>
      <dsp:spPr>
        <a:xfrm>
          <a:off x="620725" y="2899026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Therefore, we proceeded to retrain the model with class weights to better handle imbalance and improve recall.</a:t>
          </a:r>
          <a:endParaRPr lang="en-US" sz="1400" kern="1200"/>
        </a:p>
      </dsp:txBody>
      <dsp:txXfrm>
        <a:off x="620725" y="2899026"/>
        <a:ext cx="4735972" cy="7721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327B0-EE41-48BD-8F01-FE3BB5516E12}">
      <dsp:nvSpPr>
        <dsp:cNvPr id="0" name=""/>
        <dsp:cNvSpPr/>
      </dsp:nvSpPr>
      <dsp:spPr>
        <a:xfrm>
          <a:off x="0" y="3980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The Decision Tree model (with class weights) achieved 73% accuracy, with a defaulters  recall of 41%, identifying 538 out of 1,327 defaulters and missing 789 high-risk borrowers. </a:t>
          </a:r>
          <a:endParaRPr lang="en-US" sz="1900" kern="1200" dirty="0"/>
        </a:p>
      </dsp:txBody>
      <dsp:txXfrm>
        <a:off x="66196" y="106004"/>
        <a:ext cx="5354008" cy="1223637"/>
      </dsp:txXfrm>
    </dsp:sp>
    <dsp:sp modelId="{593082C1-4F80-455E-BFB8-67E47A8C3517}">
      <dsp:nvSpPr>
        <dsp:cNvPr id="0" name=""/>
        <dsp:cNvSpPr/>
      </dsp:nvSpPr>
      <dsp:spPr>
        <a:xfrm>
          <a:off x="0" y="145055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Compared to the logistic regression(with class weights whose recall was at 63%, the balanced Decision Tree performs worse at detecting defaulters. </a:t>
          </a:r>
          <a:endParaRPr lang="en-US" sz="1900" kern="1200" dirty="0"/>
        </a:p>
      </dsp:txBody>
      <dsp:txXfrm>
        <a:off x="66196" y="1516754"/>
        <a:ext cx="5354008" cy="1223637"/>
      </dsp:txXfrm>
    </dsp:sp>
    <dsp:sp modelId="{022BA3F7-F629-4609-98EA-2B8F0C437FA1}">
      <dsp:nvSpPr>
        <dsp:cNvPr id="0" name=""/>
        <dsp:cNvSpPr/>
      </dsp:nvSpPr>
      <dsp:spPr>
        <a:xfrm>
          <a:off x="0" y="286130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Although it captures nonlinear relationships, increasing model complexity did not improve minority class detection.</a:t>
          </a:r>
          <a:endParaRPr lang="en-US" sz="1900" kern="1200"/>
        </a:p>
      </dsp:txBody>
      <dsp:txXfrm>
        <a:off x="66196" y="2927504"/>
        <a:ext cx="5354008" cy="12236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E24EC-B0D5-A9FE-E5B9-2E7036A28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38A59-7B6E-7FD8-1F8C-3176374CA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684BB-37C2-0F6A-4CD6-8B543069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CDE2E-F2B3-BEEC-D60D-42646E1B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85B6D-B77C-F498-BA2D-5C71FE58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30521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CF8C7-162D-6E20-478B-D92FAC44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D5275-DAA6-C863-E4E1-4D004F161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D8481-EA26-501F-E53F-E4E844148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46A1-8434-8BEC-96A0-4F517C47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A79C8-1019-C51B-D4CD-8EC55A935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35764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4D9B44-D54C-20DE-E8D7-0F887C51EF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45EBAE-CD0B-44E6-896A-CB5D8B8A3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A1EBC-8DB2-53B2-D7D0-78A61C8D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B57CE-AA72-95D1-702C-609778C96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C0189-CE54-5C0D-9FBB-14075CF6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38300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47B5-C014-684A-25A6-31D96F917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AFBE4-CEBB-9ED0-847D-91BFDAF7B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8F6E4-E4D6-26C0-A989-7604196E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70C0-0212-3CD5-41F8-3E14218AF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D9F93-426A-D7A0-EE08-0DB0EF3E4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12619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AC1D-F34F-2C02-CE1F-6C6E1B51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4F8F4-106F-9371-652F-0B967D668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EB6E1-88DF-2160-BB73-2FDC09C2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25655-AF77-6FD6-A5BD-CD27A8FA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7CB4A-D579-D453-EF00-F1D6662DB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02007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D6ABC-1C6B-FD8E-1E16-9BCAC1AAD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ED0B4-E112-E2C2-66B5-9406392FA5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AE5116-572A-4DE1-098B-426DDA9C5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D6AF0-58EB-7161-F5CD-180A79C46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A1A3FD-44E1-B69C-8410-7D9C02730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15CFA-5DF0-523B-AFF6-F9ADA02A6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8281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FC3F-4DAB-288C-5AF8-7BBE87DB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FDB82-E384-41A2-AD4C-675B8A810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B5899-7398-065C-6329-6271A4A14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E384A8-4C28-2BF5-7B3B-B15353612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249D0-48A3-D8F5-7D5D-1AAA28862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1A42E-358F-AEBB-C4F4-92AA39937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BE576-EAE8-8626-7ACA-407F9C5F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97635B-1355-A01D-3286-36B6D7226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44438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4A214-9BB4-33D1-2DC2-AEDF78B0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CF0723-7D73-DD1E-3739-30A60FE5A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7F5CA0-A76A-9366-C780-5DABF00F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10457-C6F2-29CD-80FF-4D657A72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6517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A667C9-BDAC-8A97-B5EF-09CF68FA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03EBFD-8B49-F6B1-EF85-A807F27E5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9FBA9-67F0-1B0D-B508-28E4F100D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83690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A324-FD4D-5816-66A5-8AFD9C0E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73A81-61EB-70EA-EEFB-DB675C933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72B74-944C-27F0-FA4D-7EBA5B83F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37D4E-14E3-07F7-083E-28D97FD94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5CB24-798F-60EA-04F2-4DE50C89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C0BB7-0F8A-C85D-631C-9E8E81F6D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45229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4451-C3CA-1A80-64D6-FE1EA605D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111EF8-2024-F1A0-5734-8E90A0396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0FC744-A400-9D76-043C-40F81A631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19E55-666E-1D83-5226-E0826110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907F5-0A93-B943-2DA1-2CB06D87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28ED2-F24B-0079-323C-E7556FC8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37794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90204-380F-7B13-015A-AD67F8AA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26812-103A-9C9C-AE79-218A878C0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F8A8D-7FE2-28D3-0771-9966D70BA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6024D-BC13-1DC1-29E0-CF37AE333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0CCDB-2853-492A-9567-EB8314EEF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1680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5B51-B77F-53B0-6F3B-6F1BFA40D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8466"/>
            <a:ext cx="9144000" cy="2421466"/>
          </a:xfrm>
        </p:spPr>
        <p:txBody>
          <a:bodyPr>
            <a:normAutofit/>
          </a:bodyPr>
          <a:lstStyle/>
          <a:p>
            <a:r>
              <a:rPr lang="en-GB" sz="5400" b="1" dirty="0"/>
              <a:t>Predicting credit default risk to reduce financial losses</a:t>
            </a:r>
            <a:endParaRPr lang="en-GB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BC5F5-5964-C80F-E2ED-18770D9C9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36532"/>
            <a:ext cx="9144000" cy="82126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By Abigael Kariuki</a:t>
            </a:r>
          </a:p>
          <a:p>
            <a:r>
              <a:rPr lang="en-GB" dirty="0"/>
              <a:t>February 2026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021011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8E890-C802-AC68-4B56-6D19DF8C0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58BCC-4D76-0431-CA3B-F51C6365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credit limit: higher limits are associated with lower default risk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30A5D-79CA-626A-72EA-1760F7B44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71317"/>
            <a:ext cx="5447308" cy="36877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higher credit limits tend to have lower default rates</a:t>
            </a: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Those with lower credit limits tend to default more frequently, signaling that borrowers with lower financial capacity are more likely to default.</a:t>
            </a: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Credit capacity is a key indicator of financial stability, with </a:t>
            </a:r>
            <a:r>
              <a:rPr lang="en-GB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limits correlating to a lower likelihood of default.</a:t>
            </a:r>
          </a:p>
          <a:p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2F95B3A-EBDD-6A32-4FBB-CE0E8EE98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033374"/>
            <a:ext cx="5373092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47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7B218-9BD1-C7E9-F1F6-365BAA49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9A97-BD6A-91EA-E228-8C7F74457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recent loan payment amount: default risk decreases as payment amounts increase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44BEA-8414-80F4-A727-543D37477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1585" y="2204062"/>
            <a:ext cx="5447308" cy="370567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Borrowers making smaller recent payments show higher default rates.</a:t>
            </a:r>
          </a:p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As recent payment amounts increase, default risk steadily declines.</a:t>
            </a:r>
          </a:p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Customers making larger payments demonstrate stronger repayment capacity.</a:t>
            </a:r>
          </a:p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Repayment capacity is therefore an important indicator of credit stability.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424FD-CDA6-A1F9-0E55-B32EDE24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1" y="2033374"/>
            <a:ext cx="5373092" cy="402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2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05B82-A31F-E394-406F-E5C380650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6D56-4F9A-BDCA-023D-6F9A28B75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78408"/>
            <a:ext cx="4056530" cy="110642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500" b="1" dirty="0"/>
              <a:t>Credit default rate by borrower characteristics: demographic factors show limited variation in default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3136C-03D2-F5B9-F246-335CEA502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864754"/>
            <a:ext cx="4056530" cy="29233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Default rates vary slightly across age, gender, education, and marital status.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Differences between demographic groups are not substantial.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No strong pattern suggests that demographics alone drive default risk.</a:t>
            </a:r>
          </a:p>
          <a:p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Behavioral factors (repayment history and payment behavior) remain more influential predictors of default.</a:t>
            </a:r>
          </a:p>
          <a:p>
            <a:endParaRPr lang="en-US" sz="1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18E8C4-4AF1-F7FB-446C-4540C2B8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705" y="594100"/>
            <a:ext cx="2873668" cy="2911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F4033-0F77-A6EA-B53C-00FFA5B1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2365" y="628064"/>
            <a:ext cx="2873668" cy="28771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0712F9-024A-27FF-C5BF-40434431A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73" y="3616960"/>
            <a:ext cx="4310791" cy="254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09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4AFE2B-B00D-5719-7D4C-B37146A9B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Addressing multicollinearity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6DEC9-D283-FE63-F51E-476EA8CC5F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1911493"/>
            <a:ext cx="6962840" cy="427899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 multicollinearity check revealed strong correlations between several variables, particularly those linked to their past values.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Highly correlated variables included: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Repayment status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PAY_2–PAY_6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 amounts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BILL_AMT2–BILL_AMT6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To reduce multicollinearity, we retained: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PAY_0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repayment status)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BILL_AMT1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bill amount)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After removing redundant variables, 12 features were used in the modelling process.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This reduction in collinearity enhances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model stability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interpretability</a:t>
            </a:r>
            <a:endParaRPr lang="en-GB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048668-64ED-EAE1-129C-FBF3876D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334" y="1911493"/>
            <a:ext cx="3957174" cy="426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46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71D4-293B-7B83-6788-EEDD0904E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983" y="995891"/>
            <a:ext cx="10515600" cy="1082675"/>
          </a:xfrm>
        </p:spPr>
        <p:txBody>
          <a:bodyPr>
            <a:normAutofit/>
          </a:bodyPr>
          <a:lstStyle/>
          <a:p>
            <a:r>
              <a:rPr lang="en-GB" sz="6600" dirty="0"/>
              <a:t>Modelling</a:t>
            </a:r>
            <a:endParaRPr lang="en-KE" sz="6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11CBD-A143-5582-9A46-78F5676E2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022601"/>
            <a:ext cx="10515600" cy="3067050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b="1" dirty="0">
                <a:latin typeface="Segoe UI" panose="020B0502040204020203" pitchFamily="34" charset="0"/>
                <a:cs typeface="Segoe UI" panose="020B0502040204020203" pitchFamily="34" charset="0"/>
              </a:rPr>
              <a:t>Objective:</a:t>
            </a: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 Predict the probability of a borrower defaulting.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We focused on four models: 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with class weights (balanced)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Decision tree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Decision tree with class weights (balanced)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9265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36783-DFCA-2924-513C-67EA79E33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E1EFA-47EB-3BBA-7C64-B2F08B170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1: Logistic Regression (baseline, without class weights)</a:t>
            </a:r>
            <a:endParaRPr lang="en-KE" b="1" dirty="0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241878DC-345F-69B4-11AE-C4243B530C2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55522262"/>
              </p:ext>
            </p:extLst>
          </p:nvPr>
        </p:nvGraphicFramePr>
        <p:xfrm>
          <a:off x="364068" y="1634065"/>
          <a:ext cx="5486400" cy="4542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A88C25F-B35C-C6D2-FE85-AD78B9FD018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48905728"/>
              </p:ext>
            </p:extLst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0.97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0.25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414B5DE9-28F7-18B5-5B06-7EFF595002D2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81.1%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F3A7C97-DC87-0576-A108-AF799FB869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36552"/>
              </p:ext>
            </p:extLst>
          </p:nvPr>
        </p:nvGraphicFramePr>
        <p:xfrm>
          <a:off x="6172202" y="522393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4,533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140 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995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332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D03EC84F-AA1B-20E1-C1E3-6E80AFB449E6}"/>
              </a:ext>
            </a:extLst>
          </p:cNvPr>
          <p:cNvSpPr txBox="1">
            <a:spLocks/>
          </p:cNvSpPr>
          <p:nvPr/>
        </p:nvSpPr>
        <p:spPr>
          <a:xfrm>
            <a:off x="6095999" y="4769909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7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EBB93-1FF9-DA5B-6910-59E3CBE7D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742A3-A177-49B4-835B-E963F6F5A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2: Logistic Regression (with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B3F46CA-D2FB-8E96-8626-DF67213A042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27429834"/>
              </p:ext>
            </p:extLst>
          </p:nvPr>
        </p:nvGraphicFramePr>
        <p:xfrm>
          <a:off x="364068" y="1811867"/>
          <a:ext cx="5486400" cy="4397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B589247-6592-FC0A-1F36-3821F6ABBC6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55185145"/>
              </p:ext>
            </p:extLst>
          </p:nvPr>
        </p:nvGraphicFramePr>
        <p:xfrm>
          <a:off x="6155269" y="2418024"/>
          <a:ext cx="5486399" cy="2006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668852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 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52B6D2C3-89CC-EEDE-0C9F-4676A07DF41B}"/>
              </a:ext>
            </a:extLst>
          </p:cNvPr>
          <p:cNvSpPr txBox="1">
            <a:spLocks/>
          </p:cNvSpPr>
          <p:nvPr/>
        </p:nvSpPr>
        <p:spPr>
          <a:xfrm>
            <a:off x="6155269" y="181186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76%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1446EB3-5D25-98F7-1F44-E65FE97FB0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693679"/>
              </p:ext>
            </p:extLst>
          </p:nvPr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3,219 (TN)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1, 454 (FP)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496 (FN)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831 (TP)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31217EA3-8CB9-2094-974F-4CA4BC1AAB7B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285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EA7FE-63EA-9189-8605-FA5C5F73B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44B9-3885-7882-B1AB-800641613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3: Decision tree model (without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5DB6D9A-288E-25B5-2F56-D6A9F362B78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35445955"/>
              </p:ext>
            </p:extLst>
          </p:nvPr>
        </p:nvGraphicFramePr>
        <p:xfrm>
          <a:off x="454699" y="1854200"/>
          <a:ext cx="5486400" cy="3674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8429D6A-0F3A-3365-7979-70503D2A2F0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02189425"/>
              </p:ext>
            </p:extLst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562EED7-69AF-9496-4AC3-E092E7C27B2D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72.7%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004E56C-9074-FEC5-279B-4991130B61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410731"/>
              </p:ext>
            </p:extLst>
          </p:nvPr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3,835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838(FP)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795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532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333485A2-1562-A2C9-0CB6-3DC549294A25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198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1D8564-221A-4B1C-1CDC-33968A364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CA7CC-7B1C-2044-D808-03D624DB8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4: Decision tree model (with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891BDABA-B9FC-0A54-A065-A4FAC83E162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827794916"/>
              </p:ext>
            </p:extLst>
          </p:nvPr>
        </p:nvGraphicFramePr>
        <p:xfrm>
          <a:off x="454699" y="1684866"/>
          <a:ext cx="5486400" cy="4257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25248D3-170C-B486-4644-616C174D2B5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89552644"/>
              </p:ext>
            </p:extLst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EDF166F-2C8E-9CF4-DF25-C58E65885E96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73.4%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7A46103-38E3-8907-96D9-C8C001E42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1454380"/>
              </p:ext>
            </p:extLst>
          </p:nvPr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3,870(TN)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803 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789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538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9A3B6100-6DC8-8915-7733-D3D366554386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236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AC7633-BF85-FB76-7153-B89B8D3BE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D8576-87F0-0A7B-7256-B5B44E0F7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Final model selection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88A31-38AE-C7E1-6456-2878DBE4D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/>
              <a:t>Evaluation approaches:</a:t>
            </a:r>
          </a:p>
          <a:p>
            <a:pPr lvl="1"/>
            <a:r>
              <a:rPr lang="en-US" sz="1700" b="1"/>
              <a:t>Recall</a:t>
            </a:r>
            <a:r>
              <a:rPr lang="en-US" sz="1700"/>
              <a:t>: Prioritized for detecting defaulters. </a:t>
            </a:r>
            <a:r>
              <a:rPr lang="en-US" sz="1700" b="1"/>
              <a:t>Logistic regression (with class weights)</a:t>
            </a:r>
            <a:r>
              <a:rPr lang="en-US" sz="1700"/>
              <a:t> achieved the highest recall at </a:t>
            </a:r>
            <a:r>
              <a:rPr lang="en-US" sz="1700" b="1"/>
              <a:t>62%</a:t>
            </a:r>
            <a:r>
              <a:rPr lang="en-US" sz="1700"/>
              <a:t>.</a:t>
            </a:r>
          </a:p>
          <a:p>
            <a:pPr lvl="1"/>
            <a:r>
              <a:rPr lang="en-US" sz="1700" b="1"/>
              <a:t>ROC AUC curve</a:t>
            </a:r>
            <a:r>
              <a:rPr lang="en-US" sz="1700"/>
              <a:t>: Measures the model’s ability to separate defaulters. </a:t>
            </a:r>
            <a:r>
              <a:rPr lang="en-US" sz="1700" b="1"/>
              <a:t>Logistic regression (with class weights)</a:t>
            </a:r>
            <a:r>
              <a:rPr lang="en-US" sz="1700"/>
              <a:t> had the highest AUC at </a:t>
            </a:r>
            <a:r>
              <a:rPr lang="en-US" sz="1700" b="1"/>
              <a:t>0.71</a:t>
            </a:r>
            <a:r>
              <a:rPr lang="en-US" sz="1700"/>
              <a:t>.</a:t>
            </a:r>
          </a:p>
          <a:p>
            <a:r>
              <a:rPr lang="en-US" sz="1700"/>
              <a:t>The </a:t>
            </a:r>
            <a:r>
              <a:rPr lang="en-US" sz="1700" b="1"/>
              <a:t>logistic regression (with class weights)</a:t>
            </a:r>
            <a:r>
              <a:rPr lang="en-US" sz="1700"/>
              <a:t> model significantly improved defaulter detection, outperforming the others. </a:t>
            </a:r>
          </a:p>
          <a:p>
            <a:r>
              <a:rPr lang="en-US" sz="1700"/>
              <a:t>Given the business goal to minimize missed high-risk borrowers, it was selected.</a:t>
            </a:r>
          </a:p>
          <a:p>
            <a:r>
              <a:rPr lang="en-US" sz="1700"/>
              <a:t>Its performance metrics are a recall of 62% for defaulters, a precision of 37%, an accuracy of 68%, and an AUC of 0.71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F1EEDF-1652-64FE-EA97-F2FA26176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418410"/>
            <a:ext cx="4014216" cy="32515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0AC53A-7116-9334-028E-EEFB1F0B8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939" y="4079193"/>
            <a:ext cx="3021730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98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E65AA-B40D-6E79-04D9-85FC620DE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F8D4-E135-0AE5-291F-9FCD0D25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Outline</a:t>
            </a:r>
            <a:endParaRPr lang="en-KE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A7797-6DC5-3D8A-D602-6D74512DA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Problem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Stakeholders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Dataset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Exploratory Data Analysis (EDA)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Modelling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Limitations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Recommendations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Conclusions</a:t>
            </a:r>
          </a:p>
          <a:p>
            <a:pPr>
              <a:buFont typeface="Wingdings" panose="05000000000000000000" pitchFamily="2" charset="2"/>
              <a:buChar char="q"/>
            </a:pPr>
            <a:endParaRPr lang="en-KE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63CE0E-1B50-428E-C3E1-1073EEBA1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52" r="-1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6617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D26106-F2B0-921B-E616-C0B561E9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EB1D6F-5AA9-AEE2-1AEF-322D618A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1" dirty="0"/>
              <a:t>Features importance of Logistic regression (with class weights)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C60F0-821F-7D33-523A-35F0FA34EA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89604"/>
            <a:ext cx="6387107" cy="38103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Following model selection, we analysed feature importance to identify key predictors of default risk. 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The most influential factor is recent repayment status (PAY_0), where higher values indicate more severe delays and increased default risk.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Conversely, higher recent payment amounts (PAY_AMT1, PAY_AMT2) and credit limits (LIMIT_BAL) are linked to lower default risk, suggesting that better repayment behavior and higher credit capacity reduce the likelihood of default.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6EF5B8D-57F3-18C5-5F05-54B8C2A43E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32320" y="2107892"/>
            <a:ext cx="4297680" cy="379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45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ABD1-2A43-7908-1CC2-3C9AC2552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600" b="1" dirty="0"/>
              <a:t>Conc</a:t>
            </a:r>
            <a:r>
              <a:rPr lang="en-GB" b="1" dirty="0"/>
              <a:t>l</a:t>
            </a:r>
            <a:r>
              <a:rPr lang="en-GB" sz="4600" b="1" dirty="0"/>
              <a:t>usions</a:t>
            </a:r>
            <a:endParaRPr lang="en-KE" sz="4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CB574-C10E-19B8-6234-F948FB3EB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Recent repayment behavior is the strongest driver of default risk.</a:t>
            </a:r>
          </a:p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 reduces default risk (negative coefficient).</a:t>
            </a:r>
          </a:p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Recent payment delays are a strong indicator of future default, highlighting the need for early intervention strategies for at-risk customers.</a:t>
            </a:r>
          </a:p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Credit limit adjustments should be dynamic, rewarding good repayment behavior and minimizing exposure to high-risk borrowers.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237119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35117-E100-4CDC-7846-3079322CC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E115B-CEBC-A5AD-AE23-EE07BBAB6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600" b="1" dirty="0"/>
              <a:t>Recommendations</a:t>
            </a:r>
            <a:endParaRPr lang="en-KE" sz="46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90D4B06-3F4C-6C5F-D3E6-5A54D3FD96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1653985"/>
            <a:ext cx="10221686" cy="4694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Aft>
                <a:spcPct val="0"/>
              </a:spcAft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Closely monitor customers with recent missed or delayed payments, as they exhibit significantly higher default risk.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Implement early intervention strategies such as reminder notifications or repayment support for at-risk customers.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GB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Always</a:t>
            </a: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 review credit limits</a:t>
            </a:r>
            <a:r>
              <a:rPr lang="en-GB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 since </a:t>
            </a: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customers with stronger credit profiles and higher limits tend to have lower default risk.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Use dynamic credit limit adjustments as part of ongoing risk management, rewarding consistent repayment behavior while reducing exposure to higher-risk borrowers.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Deploy the model as a risk-screening </a:t>
            </a:r>
            <a:r>
              <a:rPr kumimoji="0" lang="en-KE" altLang="en-KE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tool to flag high-risk accounts for further review rather than relying solely on automatic rejection.</a:t>
            </a:r>
            <a:endParaRPr kumimoji="0" lang="en-GB" altLang="en-KE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fontAlgn="base">
              <a:spcAft>
                <a:spcPct val="0"/>
              </a:spcAft>
              <a:buNone/>
            </a:pPr>
            <a:r>
              <a:rPr lang="en-GB" sz="2200" dirty="0">
                <a:latin typeface="Segoe UI" panose="020B0502040204020203" pitchFamily="34" charset="0"/>
                <a:cs typeface="Segoe UI" panose="020B0502040204020203" pitchFamily="34" charset="0"/>
              </a:rPr>
              <a:t>By proactively identifying early warning signs, banks can reduce credit losses and strengthen portfolio risk management.</a:t>
            </a:r>
            <a:endParaRPr kumimoji="0" lang="en-KE" altLang="en-KE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471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DD89B-01C8-73D8-104C-2A3E3D8A5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865" y="818984"/>
            <a:ext cx="6596245" cy="32685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545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6102F-F68D-9E1D-F1BF-82382E9F3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57026"/>
            <a:ext cx="5049520" cy="847435"/>
          </a:xfrm>
        </p:spPr>
        <p:txBody>
          <a:bodyPr anchor="b">
            <a:normAutofit/>
          </a:bodyPr>
          <a:lstStyle/>
          <a:p>
            <a:r>
              <a:rPr lang="en-GB" b="1" dirty="0"/>
              <a:t>Business problem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B091C10-4992-BBF1-D195-5D8777AD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934" y="2761487"/>
            <a:ext cx="4868334" cy="37711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1900" b="1" dirty="0">
                <a:latin typeface="Segoe UI" panose="020B0502040204020203" pitchFamily="34" charset="0"/>
                <a:cs typeface="Segoe UI" panose="020B0502040204020203" pitchFamily="34" charset="0"/>
              </a:rPr>
              <a:t>Banks and financial institutions</a:t>
            </a: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 face significant losses when customers default on credit payments.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 goal of this project is to predict the likelihood of default next month, allowing lenders to: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Reduce losses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Improve risk-based pricing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Intervene early with high-risk customers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We will build and evaluate models to predict default, using borrower demographics and credit behavior, with a focus on identifying defaulters.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574B9E-9F73-6AA0-3C7D-C98CB5EBA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" r="2862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8164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2F520-8A97-35A3-C3F2-8240D7094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E735-ACDE-71BE-D89C-3EA8B1AE8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30107"/>
            <a:ext cx="4368602" cy="1615036"/>
          </a:xfrm>
        </p:spPr>
        <p:txBody>
          <a:bodyPr anchor="b">
            <a:normAutofit/>
          </a:bodyPr>
          <a:lstStyle/>
          <a:p>
            <a:r>
              <a:rPr lang="en-GB" b="1" dirty="0"/>
              <a:t>Stakeholders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6082CD-E211-A964-B605-01A7A4316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33053" cy="3320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Primary stakeholders: 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Credit risk and risk analytics teams in banks and financial institutions</a:t>
            </a:r>
            <a:b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Secondary stakeholders: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Product managers responsible for pricing and credit limits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Collections teams prioritising outreach of potential customers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Senior management monitoring portfolio risk</a:t>
            </a:r>
          </a:p>
          <a:p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030FC-8F0E-0E11-0AD1-DA760D1E2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1" r="26776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520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D1379-2BA1-B03F-15F8-DA3FCB167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D1CE-B719-AA2D-8097-9D97056D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Dataset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6EFC0E-E886-A7BF-91AB-FE0F55671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333" y="2872899"/>
            <a:ext cx="4834467" cy="3568880"/>
          </a:xfrm>
        </p:spPr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The dataset used is the UCI Credit Card Default dataset, which contains 30,000 observations of credit card clients.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It includes: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Demographic information eg age, gender, education, etc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Credit limits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Historical outstanding debt amounts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Repayment behavior over six months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Whether the customer defaulted in the previous months and others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AAFC93-97AF-6B34-ECB2-B1792F07C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9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7E229-85BC-7C9E-F8BA-230349CFC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B53C-8F30-D50A-FA81-9379CE4C8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Variables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A1B412-6B93-5DC8-3E03-965E47D75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033" y="2765552"/>
            <a:ext cx="6032500" cy="3767079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 Target Variable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Default status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1 = Default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0 = No default</a:t>
            </a:r>
            <a:b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This is a binary classification problem. </a:t>
            </a:r>
            <a:br>
              <a:rPr lang="en-GB" sz="3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Features (independent variables)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There are 25 total feature variables in our dataset.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All  of them were used as predictors, excluding the unique identifier (`ID`). A few include:</a:t>
            </a:r>
          </a:p>
          <a:p>
            <a:pPr marL="457200" lvl="1" indent="0">
              <a:buNone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Credit limit (LIMIT_BAL)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-Demographic variables (AGE, EDUCATION, SEX, MARRIAGE)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-Repayment status history (PAY_0 to PAY_6)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bill statement amounts (BILL_AMT1 to BILL_AMT6)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payment amounts (PAY_AMT1 to PAY_AMT6)</a:t>
            </a:r>
          </a:p>
          <a:p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0B4515-FBC1-A826-EAFE-134D02BD1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6541347" y="10"/>
            <a:ext cx="564913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9162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F348-9FCB-A9D5-1E2A-2C395B8F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2320925"/>
            <a:ext cx="10515600" cy="1325563"/>
          </a:xfrm>
        </p:spPr>
        <p:txBody>
          <a:bodyPr/>
          <a:lstStyle/>
          <a:p>
            <a:r>
              <a:rPr lang="en-GB" b="1" dirty="0"/>
              <a:t>Exploratory Data Analysis (EDA)</a:t>
            </a:r>
            <a:endParaRPr lang="en-KE" b="1" dirty="0"/>
          </a:p>
        </p:txBody>
      </p:sp>
    </p:spTree>
    <p:extLst>
      <p:ext uri="{BB962C8B-B14F-4D97-AF65-F5344CB8AC3E}">
        <p14:creationId xmlns:p14="http://schemas.microsoft.com/office/powerpoint/2010/main" val="565276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3C73A-211C-B352-E2AD-6A91A479A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dirty="0"/>
              <a:t>Distribution of borrowers: majority are non-defaulters, resulting in an imbalanced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3D498-0352-84D2-A02C-82E6045D3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8493" y="2071316"/>
            <a:ext cx="6539507" cy="40825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The dataset has 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30,000 borrowers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. The distribution of borrowers is as follows: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Non-defaulters: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23,364 (78%)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6,636 (22%)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shows the dataset is highly imbalanced, with non-defaulters making up the majority.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creates a challenge for the model, as it may favor predicting non-defaulters.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To address this, class weights are applied in the modelling to prioritize detecting defaulters and reduce false negatives </a:t>
            </a:r>
            <a:r>
              <a:rPr lang="en-U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(i.e., borrowers who default but are predicted as non defaulters).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7E1DA4C-7094-992C-785A-BC4C2F23C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48475" y="2071316"/>
            <a:ext cx="4742538" cy="411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4744D-FF1D-657D-C4EA-997621578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6A07C-A178-0C8C-567D-5748258D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repayment status: it increases significantly as repayment delays become more severe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77EC3-DBB7-859C-7D07-121C7F072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707" y="2033374"/>
            <a:ext cx="5464240" cy="385332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loan payments (status 0) have default rates below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10%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payment delays (e.g., status 6 and above) show sharply higher default probabilities.</a:t>
            </a:r>
          </a:p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Severe delays (status 6 and above) show default rates above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50–70%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Therefore, recent payment delays (delinquency) are a strong indicator of future loan defaults</a:t>
            </a:r>
          </a:p>
          <a:p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85BF92-3C5D-D58E-EBF9-34EB21A00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268" y="2033374"/>
            <a:ext cx="5136025" cy="412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68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</TotalTime>
  <Words>1802</Words>
  <Application>Microsoft Office PowerPoint</Application>
  <PresentationFormat>Widescreen</PresentationFormat>
  <Paragraphs>211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Aptos</vt:lpstr>
      <vt:lpstr>Aptos Display</vt:lpstr>
      <vt:lpstr>Arial</vt:lpstr>
      <vt:lpstr>Segoe UI</vt:lpstr>
      <vt:lpstr>Wingdings</vt:lpstr>
      <vt:lpstr>Office Theme</vt:lpstr>
      <vt:lpstr>Predicting credit default risk to reduce financial losses</vt:lpstr>
      <vt:lpstr>Outline</vt:lpstr>
      <vt:lpstr>Business problem</vt:lpstr>
      <vt:lpstr>Stakeholders</vt:lpstr>
      <vt:lpstr>Dataset</vt:lpstr>
      <vt:lpstr>Variables</vt:lpstr>
      <vt:lpstr>Exploratory Data Analysis (EDA)</vt:lpstr>
      <vt:lpstr>Distribution of borrowers: majority are non-defaulters, resulting in an imbalanced dataset</vt:lpstr>
      <vt:lpstr>Credit default rate by repayment status: it increases significantly as repayment delays become more severe</vt:lpstr>
      <vt:lpstr>Credit default rate by credit limit: higher limits are associated with lower default risk</vt:lpstr>
      <vt:lpstr>Credit default rate by recent loan payment amount: default risk decreases as payment amounts increase</vt:lpstr>
      <vt:lpstr>Credit default rate by borrower characteristics: demographic factors show limited variation in default risk</vt:lpstr>
      <vt:lpstr>Addressing multicollinearity</vt:lpstr>
      <vt:lpstr>Modelling</vt:lpstr>
      <vt:lpstr>Model 1: Logistic Regression (baseline, without class weights)</vt:lpstr>
      <vt:lpstr>Model 2: Logistic Regression (with class weights)</vt:lpstr>
      <vt:lpstr>Model 3: Decision tree model (without class weights)</vt:lpstr>
      <vt:lpstr>Model 4: Decision tree model (with class weights)</vt:lpstr>
      <vt:lpstr>Final model selection</vt:lpstr>
      <vt:lpstr>Features importance of Logistic regression (with class weights)</vt:lpstr>
      <vt:lpstr>Conclusions</vt:lpstr>
      <vt:lpstr>Recommendations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Abigael Kariuki</dc:creator>
  <cp:lastModifiedBy>Abigael Kariuki</cp:lastModifiedBy>
  <cp:revision>60</cp:revision>
  <dcterms:created xsi:type="dcterms:W3CDTF">2026-02-12T10:12:38Z</dcterms:created>
  <dcterms:modified xsi:type="dcterms:W3CDTF">2026-02-13T13:50:25Z</dcterms:modified>
</cp:coreProperties>
</file>

<file path=docProps/thumbnail.jpeg>
</file>